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47"/>
  </p:notesMasterIdLst>
  <p:sldIdLst>
    <p:sldId id="256" r:id="rId2"/>
    <p:sldId id="257" r:id="rId3"/>
    <p:sldId id="293" r:id="rId4"/>
    <p:sldId id="261" r:id="rId5"/>
    <p:sldId id="313" r:id="rId6"/>
    <p:sldId id="263" r:id="rId7"/>
    <p:sldId id="305" r:id="rId8"/>
    <p:sldId id="264" r:id="rId9"/>
    <p:sldId id="301" r:id="rId10"/>
    <p:sldId id="271" r:id="rId11"/>
    <p:sldId id="295" r:id="rId12"/>
    <p:sldId id="297" r:id="rId13"/>
    <p:sldId id="298" r:id="rId14"/>
    <p:sldId id="300" r:id="rId15"/>
    <p:sldId id="310" r:id="rId16"/>
    <p:sldId id="296" r:id="rId17"/>
    <p:sldId id="302" r:id="rId18"/>
    <p:sldId id="299" r:id="rId19"/>
    <p:sldId id="269" r:id="rId20"/>
    <p:sldId id="316" r:id="rId21"/>
    <p:sldId id="272" r:id="rId22"/>
    <p:sldId id="275" r:id="rId23"/>
    <p:sldId id="274" r:id="rId24"/>
    <p:sldId id="276" r:id="rId25"/>
    <p:sldId id="278" r:id="rId26"/>
    <p:sldId id="303" r:id="rId27"/>
    <p:sldId id="277" r:id="rId28"/>
    <p:sldId id="280" r:id="rId29"/>
    <p:sldId id="279" r:id="rId30"/>
    <p:sldId id="281" r:id="rId31"/>
    <p:sldId id="282" r:id="rId32"/>
    <p:sldId id="314" r:id="rId33"/>
    <p:sldId id="315" r:id="rId34"/>
    <p:sldId id="286" r:id="rId35"/>
    <p:sldId id="304" r:id="rId36"/>
    <p:sldId id="307" r:id="rId37"/>
    <p:sldId id="290" r:id="rId38"/>
    <p:sldId id="291" r:id="rId39"/>
    <p:sldId id="292" r:id="rId40"/>
    <p:sldId id="308" r:id="rId41"/>
    <p:sldId id="312" r:id="rId42"/>
    <p:sldId id="309" r:id="rId43"/>
    <p:sldId id="317" r:id="rId44"/>
    <p:sldId id="311" r:id="rId45"/>
    <p:sldId id="26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DD24428-F5C8-4EA3-B43B-75D9C097B4BD}">
          <p14:sldIdLst>
            <p14:sldId id="256"/>
            <p14:sldId id="257"/>
          </p14:sldIdLst>
        </p14:section>
        <p14:section name="前言" id="{C54A04E0-3BF0-4254-9343-25D748F1F307}">
          <p14:sldIdLst>
            <p14:sldId id="293"/>
            <p14:sldId id="261"/>
            <p14:sldId id="313"/>
          </p14:sldIdLst>
        </p14:section>
        <p14:section name="模型结构" id="{4156C1FD-9D20-43AE-9E7F-3EE3CDD424CA}">
          <p14:sldIdLst>
            <p14:sldId id="263"/>
            <p14:sldId id="305"/>
            <p14:sldId id="264"/>
          </p14:sldIdLst>
        </p14:section>
        <p14:section name="数据处理" id="{68B9E4B2-D923-4E6A-AA9C-89FE3746BBA6}">
          <p14:sldIdLst>
            <p14:sldId id="301"/>
            <p14:sldId id="271"/>
            <p14:sldId id="295"/>
            <p14:sldId id="297"/>
            <p14:sldId id="298"/>
            <p14:sldId id="300"/>
            <p14:sldId id="310"/>
            <p14:sldId id="296"/>
          </p14:sldIdLst>
        </p14:section>
        <p14:section name="编码器" id="{E646214B-87A7-44F2-939B-12C6BECA25A2}">
          <p14:sldIdLst>
            <p14:sldId id="302"/>
            <p14:sldId id="299"/>
            <p14:sldId id="269"/>
            <p14:sldId id="316"/>
            <p14:sldId id="272"/>
            <p14:sldId id="275"/>
            <p14:sldId id="274"/>
            <p14:sldId id="276"/>
            <p14:sldId id="278"/>
            <p14:sldId id="303"/>
            <p14:sldId id="277"/>
            <p14:sldId id="280"/>
            <p14:sldId id="279"/>
            <p14:sldId id="281"/>
            <p14:sldId id="282"/>
            <p14:sldId id="314"/>
            <p14:sldId id="315"/>
            <p14:sldId id="286"/>
            <p14:sldId id="304"/>
          </p14:sldIdLst>
        </p14:section>
        <p14:section name="解码器" id="{A3A22305-3818-45BB-A97C-D52B226CA199}">
          <p14:sldIdLst>
            <p14:sldId id="307"/>
            <p14:sldId id="290"/>
            <p14:sldId id="291"/>
            <p14:sldId id="292"/>
            <p14:sldId id="308"/>
            <p14:sldId id="312"/>
            <p14:sldId id="309"/>
            <p14:sldId id="317"/>
            <p14:sldId id="311"/>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8991" autoAdjust="0"/>
  </p:normalViewPr>
  <p:slideViewPr>
    <p:cSldViewPr snapToGrid="0">
      <p:cViewPr varScale="1">
        <p:scale>
          <a:sx n="75" d="100"/>
          <a:sy n="75" d="100"/>
        </p:scale>
        <p:origin x="60" y="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CA7E0-5A42-4E9E-8FA5-AC1790A95D3B}" type="datetimeFigureOut">
              <a:rPr lang="zh-CN" altLang="en-US" smtClean="0"/>
              <a:t>2024/10/30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5B1B1-302D-4121-A04C-E8AE57838D1C}" type="slidenum">
              <a:rPr lang="zh-CN" altLang="en-US" smtClean="0"/>
              <a:t>‹#›</a:t>
            </a:fld>
            <a:endParaRPr lang="zh-CN" altLang="en-US"/>
          </a:p>
        </p:txBody>
      </p:sp>
    </p:spTree>
    <p:extLst>
      <p:ext uri="{BB962C8B-B14F-4D97-AF65-F5344CB8AC3E}">
        <p14:creationId xmlns:p14="http://schemas.microsoft.com/office/powerpoint/2010/main" val="386565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mn-ea"/>
              </a:rPr>
              <a:t>Attention Is All You Need</a:t>
            </a:r>
            <a:r>
              <a:rPr lang="zh-CN" altLang="en-US" b="0" i="0" dirty="0">
                <a:effectLst/>
                <a:latin typeface="+mn-ea"/>
              </a:rPr>
              <a:t>，论文引用量</a:t>
            </a:r>
            <a:r>
              <a:rPr lang="en-US" altLang="zh-CN" b="0" i="0" dirty="0">
                <a:effectLst/>
                <a:latin typeface="+mn-ea"/>
              </a:rPr>
              <a:t>1.5w+</a:t>
            </a:r>
          </a:p>
          <a:p>
            <a:r>
              <a:rPr lang="en-US" altLang="zh-CN" b="0" i="0" dirty="0">
                <a:effectLst/>
                <a:latin typeface="+mn-ea"/>
              </a:rPr>
              <a:t>RNN</a:t>
            </a:r>
            <a:r>
              <a:rPr lang="zh-CN" altLang="en-US" b="0" i="0" dirty="0">
                <a:effectLst/>
                <a:latin typeface="+mn-ea"/>
              </a:rPr>
              <a:t>的问题：①</a:t>
            </a:r>
            <a:r>
              <a:rPr lang="zh-CN" altLang="en-US" b="0" i="0" dirty="0">
                <a:solidFill>
                  <a:srgbClr val="4D4D4D"/>
                </a:solidFill>
                <a:effectLst/>
                <a:latin typeface="-apple-system"/>
              </a:rPr>
              <a:t>梯度消失：</a:t>
            </a:r>
            <a:r>
              <a:rPr lang="en-US" altLang="zh-CN" b="0" i="0" dirty="0">
                <a:solidFill>
                  <a:srgbClr val="4D4D4D"/>
                </a:solidFill>
                <a:effectLst/>
                <a:latin typeface="-apple-system"/>
              </a:rPr>
              <a:t>RNN</a:t>
            </a:r>
            <a:r>
              <a:rPr lang="zh-CN" altLang="en-US" b="0" i="0" dirty="0">
                <a:solidFill>
                  <a:srgbClr val="4D4D4D"/>
                </a:solidFill>
                <a:effectLst/>
                <a:latin typeface="-apple-system"/>
              </a:rPr>
              <a:t>梯度</a:t>
            </a:r>
            <a:r>
              <a:rPr lang="en-US" altLang="zh-CN" b="0" i="0" dirty="0">
                <a:solidFill>
                  <a:srgbClr val="4D4D4D"/>
                </a:solidFill>
                <a:effectLst/>
                <a:latin typeface="-apple-system"/>
              </a:rPr>
              <a:t>=</a:t>
            </a:r>
            <a:r>
              <a:rPr lang="zh-CN" altLang="en-US" b="0" i="0" dirty="0">
                <a:solidFill>
                  <a:srgbClr val="4D4D4D"/>
                </a:solidFill>
                <a:effectLst/>
                <a:latin typeface="-apple-system"/>
              </a:rPr>
              <a:t>近距离梯度</a:t>
            </a:r>
            <a:r>
              <a:rPr lang="en-US" altLang="zh-CN" b="0" i="0" dirty="0">
                <a:solidFill>
                  <a:srgbClr val="4D4D4D"/>
                </a:solidFill>
                <a:effectLst/>
                <a:latin typeface="-apple-system"/>
              </a:rPr>
              <a:t>+</a:t>
            </a:r>
            <a:r>
              <a:rPr lang="zh-CN" altLang="en-US" b="0" i="0" dirty="0">
                <a:solidFill>
                  <a:srgbClr val="4D4D4D"/>
                </a:solidFill>
                <a:effectLst/>
                <a:latin typeface="-apple-system"/>
              </a:rPr>
              <a:t>远距离梯度，而</a:t>
            </a:r>
            <a:r>
              <a:rPr lang="en-US" altLang="zh-CN" b="0" i="0" dirty="0">
                <a:solidFill>
                  <a:srgbClr val="4D4D4D"/>
                </a:solidFill>
                <a:effectLst/>
                <a:latin typeface="-apple-system"/>
              </a:rPr>
              <a:t>RNN</a:t>
            </a:r>
            <a:r>
              <a:rPr lang="zh-CN" altLang="en-US" b="0" i="0" dirty="0">
                <a:solidFill>
                  <a:srgbClr val="4D4D4D"/>
                </a:solidFill>
                <a:effectLst/>
                <a:latin typeface="-apple-system"/>
              </a:rPr>
              <a:t>远距离梯度可能会消失，导致梯度被近距离梯度主导。所以</a:t>
            </a:r>
            <a:r>
              <a:rPr lang="en-US" altLang="zh-CN" b="0" i="0" dirty="0">
                <a:solidFill>
                  <a:srgbClr val="4D4D4D"/>
                </a:solidFill>
                <a:effectLst/>
                <a:latin typeface="-apple-system"/>
              </a:rPr>
              <a:t>RNN</a:t>
            </a:r>
            <a:r>
              <a:rPr lang="zh-CN" altLang="en-US" b="0" i="0" dirty="0">
                <a:solidFill>
                  <a:srgbClr val="4D4D4D"/>
                </a:solidFill>
                <a:effectLst/>
                <a:latin typeface="-apple-system"/>
              </a:rPr>
              <a:t>无法做长序列，所以有长序列依赖问题。另外，无法并行，只能串行。</a:t>
            </a:r>
          </a:p>
          <a:p>
            <a:endParaRPr lang="en-US" altLang="zh-CN" b="1" i="0" dirty="0">
              <a:effectLst/>
              <a:latin typeface="+mn-ea"/>
            </a:endParaRPr>
          </a:p>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4</a:t>
            </a:fld>
            <a:endParaRPr lang="zh-CN" altLang="en-US"/>
          </a:p>
        </p:txBody>
      </p:sp>
    </p:spTree>
    <p:extLst>
      <p:ext uri="{BB962C8B-B14F-4D97-AF65-F5344CB8AC3E}">
        <p14:creationId xmlns:p14="http://schemas.microsoft.com/office/powerpoint/2010/main" val="393402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92929"/>
                </a:solidFill>
                <a:effectLst/>
                <a:latin typeface="Noto Serif" panose="020F0502020204030204" pitchFamily="18" charset="0"/>
              </a:rPr>
              <a:t>Transformer</a:t>
            </a:r>
            <a:r>
              <a:rPr lang="zh-CN" altLang="en-US" b="0" i="0" dirty="0">
                <a:solidFill>
                  <a:srgbClr val="292929"/>
                </a:solidFill>
                <a:effectLst/>
                <a:latin typeface="Noto Serif" panose="020F0502020204030204" pitchFamily="18" charset="0"/>
              </a:rPr>
              <a:t>最初是为机器翻译而设计的，但由于其灵活的架构，除了</a:t>
            </a:r>
            <a:r>
              <a:rPr lang="en-US" altLang="zh-CN" b="0" i="0" dirty="0">
                <a:solidFill>
                  <a:srgbClr val="292929"/>
                </a:solidFill>
                <a:effectLst/>
                <a:latin typeface="Noto Serif" panose="020F0502020204030204" pitchFamily="18" charset="0"/>
              </a:rPr>
              <a:t>NLP</a:t>
            </a:r>
            <a:r>
              <a:rPr lang="zh-CN" altLang="en-US" b="0" i="0" dirty="0">
                <a:solidFill>
                  <a:srgbClr val="292929"/>
                </a:solidFill>
                <a:effectLst/>
                <a:latin typeface="Noto Serif" panose="020F0502020204030204" pitchFamily="18" charset="0"/>
              </a:rPr>
              <a:t>之外，还被广泛采用，包括</a:t>
            </a:r>
            <a:r>
              <a:rPr lang="en-US" altLang="zh-CN" b="0" i="0" dirty="0">
                <a:solidFill>
                  <a:srgbClr val="292929"/>
                </a:solidFill>
                <a:effectLst/>
                <a:latin typeface="Noto Serif" panose="020F0502020204030204" pitchFamily="18" charset="0"/>
              </a:rPr>
              <a:t>CV</a:t>
            </a:r>
            <a:r>
              <a:rPr lang="zh-CN" altLang="en-US" b="0" i="0" dirty="0">
                <a:solidFill>
                  <a:srgbClr val="292929"/>
                </a:solidFill>
                <a:effectLst/>
                <a:latin typeface="Noto Serif" panose="020F0502020204030204" pitchFamily="18" charset="0"/>
              </a:rPr>
              <a:t>和音频处理。</a:t>
            </a:r>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5</a:t>
            </a:fld>
            <a:endParaRPr lang="zh-CN" altLang="en-US"/>
          </a:p>
        </p:txBody>
      </p:sp>
    </p:spTree>
    <p:extLst>
      <p:ext uri="{BB962C8B-B14F-4D97-AF65-F5344CB8AC3E}">
        <p14:creationId xmlns:p14="http://schemas.microsoft.com/office/powerpoint/2010/main" val="152020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词袋模型</a:t>
            </a:r>
          </a:p>
        </p:txBody>
      </p:sp>
      <p:sp>
        <p:nvSpPr>
          <p:cNvPr id="4" name="灯片编号占位符 3"/>
          <p:cNvSpPr>
            <a:spLocks noGrp="1"/>
          </p:cNvSpPr>
          <p:nvPr>
            <p:ph type="sldNum" sz="quarter" idx="5"/>
          </p:nvPr>
        </p:nvSpPr>
        <p:spPr/>
        <p:txBody>
          <a:bodyPr/>
          <a:lstStyle/>
          <a:p>
            <a:fld id="{F275B1B1-302D-4121-A04C-E8AE57838D1C}" type="slidenum">
              <a:rPr lang="zh-CN" altLang="en-US" smtClean="0"/>
              <a:t>10</a:t>
            </a:fld>
            <a:endParaRPr lang="zh-CN" altLang="en-US"/>
          </a:p>
        </p:txBody>
      </p:sp>
    </p:spTree>
    <p:extLst>
      <p:ext uri="{BB962C8B-B14F-4D97-AF65-F5344CB8AC3E}">
        <p14:creationId xmlns:p14="http://schemas.microsoft.com/office/powerpoint/2010/main" val="130230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汉字大约有</a:t>
            </a:r>
            <a:r>
              <a:rPr lang="en-US" altLang="zh-CN" dirty="0"/>
              <a:t>10w+</a:t>
            </a:r>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11</a:t>
            </a:fld>
            <a:endParaRPr lang="zh-CN" altLang="en-US"/>
          </a:p>
        </p:txBody>
      </p:sp>
    </p:spTree>
    <p:extLst>
      <p:ext uri="{BB962C8B-B14F-4D97-AF65-F5344CB8AC3E}">
        <p14:creationId xmlns:p14="http://schemas.microsoft.com/office/powerpoint/2010/main" val="297704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12</a:t>
            </a:fld>
            <a:endParaRPr lang="zh-CN" altLang="en-US"/>
          </a:p>
        </p:txBody>
      </p:sp>
    </p:spTree>
    <p:extLst>
      <p:ext uri="{BB962C8B-B14F-4D97-AF65-F5344CB8AC3E}">
        <p14:creationId xmlns:p14="http://schemas.microsoft.com/office/powerpoint/2010/main" val="382190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13</a:t>
            </a:fld>
            <a:endParaRPr lang="zh-CN" altLang="en-US"/>
          </a:p>
        </p:txBody>
      </p:sp>
    </p:spTree>
    <p:extLst>
      <p:ext uri="{BB962C8B-B14F-4D97-AF65-F5344CB8AC3E}">
        <p14:creationId xmlns:p14="http://schemas.microsoft.com/office/powerpoint/2010/main" val="2252638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极限思想，这里可以先看后面，再看前面。</a:t>
            </a:r>
            <a:endParaRPr lang="en-US" altLang="zh-CN" dirty="0"/>
          </a:p>
          <a:p>
            <a:r>
              <a:rPr lang="zh-CN" altLang="en-US" dirty="0"/>
              <a:t>当</a:t>
            </a:r>
            <a:r>
              <a:rPr lang="en-US" altLang="zh-CN" dirty="0"/>
              <a:t>2i</a:t>
            </a:r>
            <a:r>
              <a:rPr lang="zh-CN" altLang="en-US" dirty="0"/>
              <a:t>趋近于</a:t>
            </a:r>
            <a:r>
              <a:rPr lang="en-US" altLang="zh-CN" dirty="0"/>
              <a:t>d-model</a:t>
            </a:r>
            <a:r>
              <a:rPr lang="zh-CN" altLang="en-US" dirty="0"/>
              <a:t>，</a:t>
            </a:r>
            <a:r>
              <a:rPr lang="en-US" altLang="zh-CN" dirty="0"/>
              <a:t>pos/10000</a:t>
            </a:r>
            <a:r>
              <a:rPr lang="zh-CN" altLang="en-US" dirty="0"/>
              <a:t>会很小，随着</a:t>
            </a:r>
            <a:r>
              <a:rPr lang="en-US" altLang="zh-CN" dirty="0"/>
              <a:t>pos</a:t>
            </a:r>
            <a:r>
              <a:rPr lang="zh-CN" altLang="en-US" dirty="0"/>
              <a:t>增加，</a:t>
            </a:r>
            <a:r>
              <a:rPr lang="en-US" altLang="zh-CN" dirty="0"/>
              <a:t>PE</a:t>
            </a:r>
            <a:r>
              <a:rPr lang="zh-CN" altLang="en-US" dirty="0"/>
              <a:t>的值变化微乎其微。</a:t>
            </a:r>
            <a:endParaRPr lang="en-US" altLang="zh-CN" dirty="0"/>
          </a:p>
          <a:p>
            <a:r>
              <a:rPr lang="zh-CN" altLang="en-US" dirty="0"/>
              <a:t>当</a:t>
            </a:r>
            <a:r>
              <a:rPr lang="en-US" altLang="zh-CN" dirty="0"/>
              <a:t>2i</a:t>
            </a:r>
            <a:r>
              <a:rPr lang="zh-CN" altLang="en-US" dirty="0"/>
              <a:t>趋近于</a:t>
            </a:r>
            <a:r>
              <a:rPr lang="en-US" altLang="zh-CN" dirty="0"/>
              <a:t>0</a:t>
            </a:r>
            <a:r>
              <a:rPr lang="zh-CN" altLang="en-US" dirty="0"/>
              <a:t>，随着</a:t>
            </a:r>
            <a:r>
              <a:rPr lang="en-US" altLang="zh-CN" dirty="0"/>
              <a:t>pos</a:t>
            </a:r>
            <a:r>
              <a:rPr lang="zh-CN" altLang="en-US" dirty="0"/>
              <a:t>增加，</a:t>
            </a:r>
            <a:r>
              <a:rPr lang="en-US" altLang="zh-CN" dirty="0"/>
              <a:t>sin</a:t>
            </a:r>
            <a:r>
              <a:rPr lang="zh-CN" altLang="en-US" dirty="0"/>
              <a:t>、</a:t>
            </a:r>
            <a:r>
              <a:rPr lang="en-US" altLang="zh-CN" dirty="0"/>
              <a:t>cos</a:t>
            </a:r>
            <a:r>
              <a:rPr lang="zh-CN" altLang="en-US" dirty="0"/>
              <a:t>变化剧烈。</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14</a:t>
            </a:fld>
            <a:endParaRPr lang="zh-CN" altLang="en-US"/>
          </a:p>
        </p:txBody>
      </p:sp>
    </p:spTree>
    <p:extLst>
      <p:ext uri="{BB962C8B-B14F-4D97-AF65-F5344CB8AC3E}">
        <p14:creationId xmlns:p14="http://schemas.microsoft.com/office/powerpoint/2010/main" val="387678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学麻了</a:t>
            </a:r>
          </a:p>
        </p:txBody>
      </p:sp>
      <p:sp>
        <p:nvSpPr>
          <p:cNvPr id="4" name="灯片编号占位符 3"/>
          <p:cNvSpPr>
            <a:spLocks noGrp="1"/>
          </p:cNvSpPr>
          <p:nvPr>
            <p:ph type="sldNum" sz="quarter" idx="5"/>
          </p:nvPr>
        </p:nvSpPr>
        <p:spPr/>
        <p:txBody>
          <a:bodyPr/>
          <a:lstStyle/>
          <a:p>
            <a:fld id="{F275B1B1-302D-4121-A04C-E8AE57838D1C}" type="slidenum">
              <a:rPr lang="zh-CN" altLang="en-US" smtClean="0"/>
              <a:t>15</a:t>
            </a:fld>
            <a:endParaRPr lang="zh-CN" altLang="en-US"/>
          </a:p>
        </p:txBody>
      </p:sp>
    </p:spTree>
    <p:extLst>
      <p:ext uri="{BB962C8B-B14F-4D97-AF65-F5344CB8AC3E}">
        <p14:creationId xmlns:p14="http://schemas.microsoft.com/office/powerpoint/2010/main" val="189998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29</a:t>
            </a:fld>
            <a:endParaRPr lang="zh-CN" altLang="en-US"/>
          </a:p>
        </p:txBody>
      </p:sp>
    </p:spTree>
    <p:extLst>
      <p:ext uri="{BB962C8B-B14F-4D97-AF65-F5344CB8AC3E}">
        <p14:creationId xmlns:p14="http://schemas.microsoft.com/office/powerpoint/2010/main" val="3758401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0" name="图片 9">
            <a:extLst>
              <a:ext uri="{FF2B5EF4-FFF2-40B4-BE49-F238E27FC236}">
                <a16:creationId xmlns:a16="http://schemas.microsoft.com/office/drawing/2014/main" id="{58263E99-1AEC-A840-877C-2439B5745B5F}"/>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4" name="图片 3">
            <a:extLst>
              <a:ext uri="{FF2B5EF4-FFF2-40B4-BE49-F238E27FC236}">
                <a16:creationId xmlns:a16="http://schemas.microsoft.com/office/drawing/2014/main" id="{C149015C-7F05-4B0C-812F-9DD66117501D}"/>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10/30/2024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4" name="图片 3">
            <a:extLst>
              <a:ext uri="{FF2B5EF4-FFF2-40B4-BE49-F238E27FC236}">
                <a16:creationId xmlns:a16="http://schemas.microsoft.com/office/drawing/2014/main" id="{F61744D9-AFB7-B8A5-374A-D96104FFB921}"/>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10/30/2024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345F08C8-DC07-C66A-858A-ADA3F08A9681}"/>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86B75A-687E-405C-8A0B-8D00578BA2C3}" type="datetimeFigureOut">
              <a:rPr lang="en-US" dirty="0"/>
              <a:pPr/>
              <a:t>10/30/2024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70D9E9A9-B0A2-DBE0-008C-BB05A751A77E}"/>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10/30/2024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917BF607-2951-4998-5E98-4163F69079B9}"/>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10/30/2024</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34F45032-EAEE-8826-E574-AEBF174D8565}"/>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10/30/2024</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pic>
        <p:nvPicPr>
          <p:cNvPr id="3" name="图片 2">
            <a:extLst>
              <a:ext uri="{FF2B5EF4-FFF2-40B4-BE49-F238E27FC236}">
                <a16:creationId xmlns:a16="http://schemas.microsoft.com/office/drawing/2014/main" id="{C5DCFFB9-427C-FB28-82DE-6CCF01946747}"/>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10/30/2024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pic>
        <p:nvPicPr>
          <p:cNvPr id="2" name="图片 1">
            <a:extLst>
              <a:ext uri="{FF2B5EF4-FFF2-40B4-BE49-F238E27FC236}">
                <a16:creationId xmlns:a16="http://schemas.microsoft.com/office/drawing/2014/main" id="{4DAD9D83-0EC4-BC8F-DB7D-CD6B7B41EDFE}"/>
              </a:ext>
            </a:extLst>
          </p:cNvPr>
          <p:cNvPicPr>
            <a:picLocks noChangeAspect="1"/>
          </p:cNvPicPr>
          <p:nvPr userDrawn="1"/>
        </p:nvPicPr>
        <p:blipFill>
          <a:blip r:embed="rId2"/>
          <a:stretch>
            <a:fillRect/>
          </a:stretch>
        </p:blipFill>
        <p:spPr>
          <a:xfrm>
            <a:off x="10426147" y="6269633"/>
            <a:ext cx="1487555" cy="459973"/>
          </a:xfrm>
          <a:prstGeom prst="rect">
            <a:avLst/>
          </a:prstGeom>
        </p:spPr>
      </p:pic>
      <p:sp>
        <p:nvSpPr>
          <p:cNvPr id="8" name="Text Placeholder 2">
            <a:extLst>
              <a:ext uri="{FF2B5EF4-FFF2-40B4-BE49-F238E27FC236}">
                <a16:creationId xmlns:a16="http://schemas.microsoft.com/office/drawing/2014/main" id="{76D30DE6-D662-820C-667F-E9AA01EEBCBB}"/>
              </a:ext>
            </a:extLst>
          </p:cNvPr>
          <p:cNvSpPr>
            <a:spLocks noGrp="1"/>
          </p:cNvSpPr>
          <p:nvPr>
            <p:ph type="body" idx="1"/>
          </p:nvPr>
        </p:nvSpPr>
        <p:spPr>
          <a:xfrm>
            <a:off x="825908" y="459062"/>
            <a:ext cx="10014155" cy="662646"/>
          </a:xfrm>
        </p:spPr>
        <p:txBody>
          <a:bodyPr anchor="ctr">
            <a:normAutofit/>
          </a:bodyPr>
          <a:lstStyle>
            <a:lvl1pPr marL="0" indent="0" algn="l">
              <a:spcBef>
                <a:spcPts val="0"/>
              </a:spcBef>
              <a:buNone/>
              <a:defRPr sz="3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dirty="0"/>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10/30/2024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21910445-0C6E-8905-2568-5496988AA286}"/>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10/30/2024</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34813FFC-5CA4-706D-54D8-2961CA4BC3EF}"/>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10/30/2024</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B2CA4-032D-54D9-78A8-7C172A1DFAB6}"/>
              </a:ext>
            </a:extLst>
          </p:cNvPr>
          <p:cNvSpPr>
            <a:spLocks noGrp="1"/>
          </p:cNvSpPr>
          <p:nvPr>
            <p:ph type="ctrTitle"/>
          </p:nvPr>
        </p:nvSpPr>
        <p:spPr/>
        <p:txBody>
          <a:bodyPr/>
          <a:lstStyle/>
          <a:p>
            <a:r>
              <a:rPr lang="en-US" altLang="zh-CN" dirty="0"/>
              <a:t>Transformer</a:t>
            </a:r>
            <a:endParaRPr lang="zh-CN" altLang="en-US" dirty="0"/>
          </a:p>
        </p:txBody>
      </p:sp>
      <p:sp>
        <p:nvSpPr>
          <p:cNvPr id="3" name="副标题 2">
            <a:extLst>
              <a:ext uri="{FF2B5EF4-FFF2-40B4-BE49-F238E27FC236}">
                <a16:creationId xmlns:a16="http://schemas.microsoft.com/office/drawing/2014/main" id="{84677184-6233-A842-FB58-C7778368A663}"/>
              </a:ext>
            </a:extLst>
          </p:cNvPr>
          <p:cNvSpPr>
            <a:spLocks noGrp="1"/>
          </p:cNvSpPr>
          <p:nvPr>
            <p:ph type="subTitle" idx="1"/>
          </p:nvPr>
        </p:nvSpPr>
        <p:spPr>
          <a:xfrm>
            <a:off x="1100015" y="4670246"/>
            <a:ext cx="4557835" cy="454204"/>
          </a:xfrm>
        </p:spPr>
        <p:txBody>
          <a:bodyPr/>
          <a:lstStyle/>
          <a:p>
            <a:r>
              <a:rPr lang="en-US" altLang="zh-CN" dirty="0"/>
              <a:t>Attention is All You Need</a:t>
            </a:r>
            <a:endParaRPr lang="zh-CN" altLang="en-US" dirty="0"/>
          </a:p>
        </p:txBody>
      </p:sp>
      <p:pic>
        <p:nvPicPr>
          <p:cNvPr id="5" name="图片 4">
            <a:extLst>
              <a:ext uri="{FF2B5EF4-FFF2-40B4-BE49-F238E27FC236}">
                <a16:creationId xmlns:a16="http://schemas.microsoft.com/office/drawing/2014/main" id="{5C74886B-A233-AF01-BECC-EF16AD13FFA4}"/>
              </a:ext>
            </a:extLst>
          </p:cNvPr>
          <p:cNvPicPr>
            <a:picLocks noChangeAspect="1"/>
          </p:cNvPicPr>
          <p:nvPr/>
        </p:nvPicPr>
        <p:blipFill>
          <a:blip r:embed="rId2"/>
          <a:stretch>
            <a:fillRect/>
          </a:stretch>
        </p:blipFill>
        <p:spPr>
          <a:xfrm>
            <a:off x="10426147" y="6269633"/>
            <a:ext cx="1487555" cy="459973"/>
          </a:xfrm>
          <a:prstGeom prst="rect">
            <a:avLst/>
          </a:prstGeom>
        </p:spPr>
      </p:pic>
      <p:pic>
        <p:nvPicPr>
          <p:cNvPr id="16386" name="Picture 2" descr="attention">
            <a:extLst>
              <a:ext uri="{FF2B5EF4-FFF2-40B4-BE49-F238E27FC236}">
                <a16:creationId xmlns:a16="http://schemas.microsoft.com/office/drawing/2014/main" id="{B315B26B-D96C-785D-B72A-93D6273AD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2590" y="2115511"/>
            <a:ext cx="2919410" cy="265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219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4" name="文本框 3">
            <a:extLst>
              <a:ext uri="{FF2B5EF4-FFF2-40B4-BE49-F238E27FC236}">
                <a16:creationId xmlns:a16="http://schemas.microsoft.com/office/drawing/2014/main" id="{7B64C95E-E2AE-02A3-E024-BB60FC2B37B6}"/>
              </a:ext>
            </a:extLst>
          </p:cNvPr>
          <p:cNvSpPr txBox="1"/>
          <p:nvPr/>
        </p:nvSpPr>
        <p:spPr>
          <a:xfrm>
            <a:off x="825908" y="1633142"/>
            <a:ext cx="10097194" cy="3742499"/>
          </a:xfrm>
          <a:prstGeom prst="rect">
            <a:avLst/>
          </a:prstGeom>
          <a:noFill/>
        </p:spPr>
        <p:txBody>
          <a:bodyPr wrap="square">
            <a:spAutoFit/>
          </a:bodyPr>
          <a:lstStyle/>
          <a:p>
            <a:pPr algn="l">
              <a:lnSpc>
                <a:spcPct val="150000"/>
              </a:lnSpc>
            </a:pPr>
            <a:r>
              <a:rPr lang="en-US" altLang="zh-CN" sz="1600" b="1" i="0" dirty="0">
                <a:effectLst/>
                <a:latin typeface="Arial Black" panose="020B0A04020102020204" pitchFamily="34" charset="0"/>
              </a:rPr>
              <a:t>Bag of Words (</a:t>
            </a:r>
            <a:r>
              <a:rPr lang="en-US" altLang="zh-CN" sz="1600" b="1" i="0" dirty="0" err="1">
                <a:effectLst/>
                <a:latin typeface="Arial Black" panose="020B0A04020102020204" pitchFamily="34" charset="0"/>
              </a:rPr>
              <a:t>BoW</a:t>
            </a:r>
            <a:r>
              <a:rPr lang="en-US" altLang="zh-CN" sz="1600" b="1" i="0" dirty="0">
                <a:effectLst/>
                <a:latin typeface="Arial Black" panose="020B0A04020102020204" pitchFamily="34" charset="0"/>
              </a:rPr>
              <a:t>)</a:t>
            </a:r>
          </a:p>
          <a:p>
            <a:pPr algn="l">
              <a:lnSpc>
                <a:spcPct val="150000"/>
              </a:lnSpc>
            </a:pPr>
            <a:r>
              <a:rPr lang="en-US" altLang="zh-CN" sz="1600" b="0" i="0" dirty="0" err="1">
                <a:effectLst/>
                <a:latin typeface="+mn-ea"/>
              </a:rPr>
              <a:t>BoW</a:t>
            </a:r>
            <a:r>
              <a:rPr lang="en-US" altLang="zh-CN" sz="1600" b="0" i="0" dirty="0">
                <a:effectLst/>
                <a:latin typeface="+mn-ea"/>
              </a:rPr>
              <a:t> </a:t>
            </a:r>
            <a:r>
              <a:rPr lang="zh-CN" altLang="en-US" sz="1600" b="0" i="0" dirty="0">
                <a:effectLst/>
                <a:latin typeface="+mn-ea"/>
              </a:rPr>
              <a:t>是一种将句子拆解成每个词出现次数的方法，例如将以下两个句子拆解：</a:t>
            </a:r>
            <a:endParaRPr lang="en-US" altLang="zh-CN" sz="1600" b="0" i="0" dirty="0">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like apple.</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 {"I": 1, "like": 1, "apple": 1} </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like mango. </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1, "like": 1, "mango": 1} </a:t>
            </a:r>
            <a:endParaRPr kumimoji="0" lang="zh-CN" altLang="zh-CN" sz="1600" b="0" i="0" u="none" strike="noStrike" cap="none" normalizeH="0" baseline="0" dirty="0">
              <a:ln>
                <a:noFill/>
              </a:ln>
              <a:effectLst/>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Raleway" pitchFamily="2" charset="0"/>
              </a:rPr>
              <a:t>这方法乍看之下分析出了句子的组成，但是却忽略掉了很重要的次序</a:t>
            </a:r>
            <a:r>
              <a:rPr lang="zh-CN" altLang="en-US" sz="1600" dirty="0">
                <a:latin typeface="Raleway" pitchFamily="2" charset="0"/>
              </a:rPr>
              <a:t>关系</a:t>
            </a:r>
            <a:r>
              <a:rPr kumimoji="0" lang="zh-CN" altLang="zh-CN" sz="1600" b="0" i="0" u="none" strike="noStrike" cap="none" normalizeH="0" baseline="0" dirty="0">
                <a:ln>
                  <a:noFill/>
                </a:ln>
                <a:effectLst/>
                <a:latin typeface="Raleway" pitchFamily="2" charset="0"/>
              </a:rPr>
              <a:t>，会使得以下</a:t>
            </a:r>
            <a:r>
              <a:rPr lang="zh-CN" altLang="en-US" sz="1600" dirty="0">
                <a:latin typeface="Raleway" pitchFamily="2" charset="0"/>
              </a:rPr>
              <a:t>两个意思相反句子得出</a:t>
            </a:r>
            <a:r>
              <a:rPr kumimoji="0" lang="zh-CN" altLang="zh-CN" sz="1600" b="0" i="0" u="none" strike="noStrike" cap="none" normalizeH="0" baseline="0" dirty="0">
                <a:ln>
                  <a:noFill/>
                </a:ln>
                <a:effectLst/>
                <a:latin typeface="Raleway" pitchFamily="2" charset="0"/>
              </a:rPr>
              <a:t>的结果完全相同。</a:t>
            </a:r>
            <a:endParaRPr kumimoji="0" lang="en-US" altLang="zh-CN" sz="1600" b="0" i="0" u="none" strike="noStrike" cap="none" normalizeH="0" baseline="0" dirty="0">
              <a:ln>
                <a:noFill/>
              </a:ln>
              <a:effectLst/>
              <a:latin typeface="Raleway" pitchFamily="2"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but I don't like mango.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mango, but I don't like apple.</a:t>
            </a:r>
            <a:endParaRPr lang="zh-CN" altLang="en-US" sz="1600" b="0" i="0" dirty="0">
              <a:effectLst/>
              <a:latin typeface="+mn-ea"/>
            </a:endParaRPr>
          </a:p>
        </p:txBody>
      </p:sp>
      <p:sp>
        <p:nvSpPr>
          <p:cNvPr id="7" name="Rectangle 3">
            <a:extLst>
              <a:ext uri="{FF2B5EF4-FFF2-40B4-BE49-F238E27FC236}">
                <a16:creationId xmlns:a16="http://schemas.microsoft.com/office/drawing/2014/main" id="{5FDC2701-42E1-469E-4C70-E63DF6B6C30B}"/>
              </a:ext>
            </a:extLst>
          </p:cNvPr>
          <p:cNvSpPr>
            <a:spLocks noChangeArrowheads="1"/>
          </p:cNvSpPr>
          <p:nvPr/>
        </p:nvSpPr>
        <p:spPr bwMode="auto">
          <a:xfrm>
            <a:off x="0" y="53243"/>
            <a:ext cx="65" cy="350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6501" rIns="0" bIns="3650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0417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2B8F9D7-FC78-8423-2FB1-F63B4D6AC60D}"/>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0DB82D02-168C-F52F-932C-7921092042B6}"/>
              </a:ext>
            </a:extLst>
          </p:cNvPr>
          <p:cNvSpPr>
            <a:spLocks noChangeArrowheads="1"/>
          </p:cNvSpPr>
          <p:nvPr/>
        </p:nvSpPr>
        <p:spPr bwMode="auto">
          <a:xfrm>
            <a:off x="897773" y="1491040"/>
            <a:ext cx="10396453" cy="4388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one-hot </a:t>
            </a:r>
            <a:r>
              <a:rPr lang="zh-CN" altLang="en-US" sz="1600" b="1" dirty="0">
                <a:latin typeface="Arial Black" panose="020B0A04020102020204" pitchFamily="34" charset="0"/>
              </a:rPr>
              <a:t>独热码</a:t>
            </a:r>
            <a:endParaRPr lang="en-US" altLang="zh-CN" sz="1600" b="1" dirty="0">
              <a:latin typeface="Arial Black" panose="020B0A040201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b="0" i="0" dirty="0">
                <a:effectLst/>
                <a:latin typeface="+mn-ea"/>
              </a:rPr>
              <a:t>将句子中每个字转换为向量，最后结合起来变成矩阵。</a:t>
            </a:r>
            <a:endParaRPr lang="en-US" altLang="zh-CN" sz="1600" b="0" i="0" dirty="0">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"mango"]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=&gt; [1, 0, 0,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like =&gt; [0, 1, 0,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apple =&gt; [0, 0, 1,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mango =&gt; [0, 0, 0, 1]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=&gt; [[1, 0, 0, 0], [0, 1, 0, 0], </a:t>
            </a:r>
            <a:r>
              <a:rPr lang="en-US" altLang="zh-CN" sz="1600" b="1" i="0" dirty="0">
                <a:solidFill>
                  <a:srgbClr val="C00000"/>
                </a:solidFill>
                <a:effectLst/>
                <a:latin typeface="Consolas" panose="020B0609020204030204" pitchFamily="49" charset="0"/>
              </a:rPr>
              <a:t>[0, 0, 1, 0]</a:t>
            </a:r>
            <a:r>
              <a:rPr lang="en-US" altLang="zh-CN" sz="1600" b="0" i="0" dirty="0">
                <a:effectLst/>
                <a:latin typeface="Consolas" panose="020B06090202040302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mango" =&gt; [[1, 0, 0, 0], [0, 1, 0, 0], </a:t>
            </a:r>
            <a:r>
              <a:rPr lang="en-US" altLang="zh-CN" sz="1600" b="1" i="0" dirty="0">
                <a:solidFill>
                  <a:srgbClr val="C00000"/>
                </a:solidFill>
                <a:effectLst/>
                <a:latin typeface="Consolas" panose="020B0609020204030204" pitchFamily="49" charset="0"/>
              </a:rPr>
              <a:t>[0, 0, 0, 1]</a:t>
            </a:r>
            <a:r>
              <a:rPr lang="en-US" altLang="zh-CN" sz="1600" b="0" i="0" dirty="0">
                <a:effectLst/>
                <a:latin typeface="Consolas" panose="020B06090202040302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b="0" i="0" dirty="0">
                <a:effectLst/>
                <a:latin typeface="Raleway" pitchFamily="2" charset="0"/>
              </a:rPr>
              <a:t>如此一来不仅可以保留句子中字词的顺序，使 </a:t>
            </a:r>
            <a:r>
              <a:rPr lang="en-US" altLang="zh-CN" sz="1600" b="0" i="0" dirty="0" err="1">
                <a:effectLst/>
                <a:latin typeface="Raleway" pitchFamily="2" charset="0"/>
              </a:rPr>
              <a:t>BoW</a:t>
            </a:r>
            <a:r>
              <a:rPr lang="en-US" altLang="zh-CN" sz="1600" b="0" i="0" dirty="0">
                <a:effectLst/>
                <a:latin typeface="Raleway" pitchFamily="2" charset="0"/>
              </a:rPr>
              <a:t> </a:t>
            </a:r>
            <a:r>
              <a:rPr lang="zh-CN" altLang="en-US" sz="1600" b="0" i="0" dirty="0">
                <a:effectLst/>
                <a:latin typeface="Raleway" pitchFamily="2" charset="0"/>
              </a:rPr>
              <a:t>范例中两个语意相反的句子有不同的呈现，且改变为适合电脑运算的矩阵形式，但产生了新的问题是“</a:t>
            </a:r>
            <a:r>
              <a:rPr lang="zh-CN" altLang="en-US" sz="1600" b="1" i="0" dirty="0">
                <a:effectLst/>
                <a:latin typeface="Raleway" pitchFamily="2" charset="0"/>
              </a:rPr>
              <a:t>当字词过多时每个字的向量会太长</a:t>
            </a:r>
            <a:r>
              <a:rPr lang="zh-CN" altLang="en-US" sz="1600" b="0" i="0" dirty="0">
                <a:effectLst/>
                <a:latin typeface="Raleway" pitchFamily="2" charset="0"/>
              </a:rPr>
              <a:t>，</a:t>
            </a:r>
            <a:r>
              <a:rPr lang="zh-CN" altLang="en-US" sz="1600" b="1" i="0" dirty="0">
                <a:effectLst/>
                <a:latin typeface="Raleway" pitchFamily="2" charset="0"/>
              </a:rPr>
              <a:t>句子转换的矩阵亦会更加庞大，且这矩阵中有大量的栏位皆为 </a:t>
            </a:r>
            <a:r>
              <a:rPr lang="en-US" altLang="zh-CN" sz="1600" b="1" i="0" dirty="0">
                <a:effectLst/>
                <a:latin typeface="Consolas" panose="020B0609020204030204" pitchFamily="49" charset="0"/>
              </a:rPr>
              <a:t>0</a:t>
            </a:r>
            <a:r>
              <a:rPr lang="en-US" altLang="zh-CN" sz="1600" b="1" i="0" dirty="0">
                <a:effectLst/>
                <a:latin typeface="Raleway" pitchFamily="2" charset="0"/>
              </a:rPr>
              <a:t>”</a:t>
            </a:r>
            <a:r>
              <a:rPr lang="zh-CN" altLang="en-US" sz="1600" b="0" i="0" dirty="0">
                <a:effectLst/>
                <a:latin typeface="Raleway" pitchFamily="2" charset="0"/>
              </a:rPr>
              <a:t>。 这么一来使得电脑多了许多额外的运算及储存成本，而且整体的效率十分低。</a:t>
            </a:r>
            <a:endParaRPr kumimoji="0" lang="zh-CN" altLang="zh-CN" sz="16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144107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72972A-8D96-8EAD-4076-9740F947F5EF}"/>
              </a:ext>
            </a:extLst>
          </p:cNvPr>
          <p:cNvSpPr>
            <a:spLocks noGrp="1"/>
          </p:cNvSpPr>
          <p:nvPr>
            <p:ph type="body" idx="1"/>
          </p:nvPr>
        </p:nvSpPr>
        <p:spPr/>
        <p:txBody>
          <a:bodyPr/>
          <a:lstStyle/>
          <a:p>
            <a:r>
              <a:rPr lang="zh-CN" altLang="en-US" dirty="0">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F0251918-75CF-46D4-1C32-E05D328CEF7D}"/>
              </a:ext>
            </a:extLst>
          </p:cNvPr>
          <p:cNvSpPr>
            <a:spLocks noChangeArrowheads="1"/>
          </p:cNvSpPr>
          <p:nvPr/>
        </p:nvSpPr>
        <p:spPr bwMode="auto">
          <a:xfrm>
            <a:off x="825908" y="1383339"/>
            <a:ext cx="10396453" cy="25421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Tokenizer</a:t>
            </a:r>
            <a:r>
              <a:rPr lang="zh-CN" altLang="en-US" sz="1600" b="1" dirty="0">
                <a:latin typeface="Arial Black" panose="020B0A04020102020204" pitchFamily="34" charset="0"/>
              </a:rPr>
              <a:t>分词器 </a:t>
            </a:r>
            <a:r>
              <a:rPr lang="en-US" altLang="zh-CN" sz="1600" b="1" dirty="0">
                <a:latin typeface="Arial Black" panose="020B0A04020102020204" pitchFamily="34" charset="0"/>
              </a:rPr>
              <a:t>+ Embedding</a:t>
            </a:r>
            <a:r>
              <a:rPr lang="zh-CN" altLang="en-US" sz="1600" b="1" dirty="0">
                <a:latin typeface="Arial Black" panose="020B0A04020102020204" pitchFamily="34" charset="0"/>
              </a:rPr>
              <a:t>词向量</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endParaRPr lang="en-US" altLang="zh-CN" sz="1600" b="1" dirty="0">
              <a:latin typeface="Arial Black" panose="020B0A040201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mn-ea"/>
              </a:rPr>
              <a:t>Tokenizer</a:t>
            </a:r>
            <a:r>
              <a:rPr lang="zh-CN" altLang="en-US" sz="1600" dirty="0">
                <a:latin typeface="+mn-ea"/>
              </a:rPr>
              <a:t>分词器的作用是把句子进行分割成字词</a:t>
            </a:r>
            <a:r>
              <a:rPr lang="en-US" altLang="zh-CN" sz="1600" dirty="0">
                <a:latin typeface="+mn-ea"/>
              </a:rPr>
              <a:t>token</a:t>
            </a:r>
            <a:r>
              <a:rPr lang="zh-CN" altLang="en-US" sz="1600" dirty="0">
                <a:latin typeface="+mn-ea"/>
              </a:rPr>
              <a:t>，然后给出</a:t>
            </a:r>
            <a:r>
              <a:rPr lang="en-US" altLang="zh-CN" sz="1600" dirty="0">
                <a:latin typeface="+mn-ea"/>
              </a:rPr>
              <a:t>token</a:t>
            </a:r>
            <a:r>
              <a:rPr lang="zh-CN" altLang="en-US" sz="1600" dirty="0">
                <a:latin typeface="+mn-ea"/>
              </a:rPr>
              <a:t>的索引</a:t>
            </a:r>
            <a:r>
              <a:rPr lang="en-US" altLang="zh-CN" sz="1600" dirty="0">
                <a:latin typeface="+mn-ea"/>
              </a:rPr>
              <a:t>index</a:t>
            </a:r>
            <a:r>
              <a:rPr lang="zh-CN" altLang="en-US" sz="1600" dirty="0">
                <a:latin typeface="+mn-ea"/>
              </a:rPr>
              <a:t>，</a:t>
            </a:r>
            <a:r>
              <a:rPr lang="en-US" altLang="zh-CN" sz="1600" dirty="0">
                <a:latin typeface="+mn-ea"/>
              </a:rPr>
              <a:t>token</a:t>
            </a:r>
            <a:r>
              <a:rPr lang="zh-CN" altLang="en-US" sz="1600" dirty="0">
                <a:latin typeface="+mn-ea"/>
              </a:rPr>
              <a:t>与</a:t>
            </a:r>
            <a:r>
              <a:rPr lang="en-US" altLang="zh-CN" sz="1600" dirty="0">
                <a:latin typeface="+mn-ea"/>
              </a:rPr>
              <a:t>index</a:t>
            </a:r>
            <a:r>
              <a:rPr lang="zh-CN" altLang="en-US" sz="1600" dirty="0">
                <a:latin typeface="+mn-ea"/>
              </a:rPr>
              <a:t>是一一对应的。</a:t>
            </a:r>
            <a:endParaRPr lang="en-US" altLang="zh-CN" sz="1600" dirty="0">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dirty="0">
                <a:latin typeface="+mn-ea"/>
              </a:rPr>
              <a:t>例如</a:t>
            </a:r>
            <a:r>
              <a:rPr lang="en-US" altLang="zh-CN" sz="1600" dirty="0">
                <a:latin typeface="+mn-ea"/>
              </a:rPr>
              <a:t> </a:t>
            </a:r>
            <a:r>
              <a:rPr lang="zh-CN" altLang="en-US" sz="1600" dirty="0">
                <a:latin typeface="+mn-ea"/>
              </a:rPr>
              <a:t>“</a:t>
            </a:r>
            <a:r>
              <a:rPr lang="en-US" altLang="zh-CN" sz="1600" dirty="0">
                <a:latin typeface="+mn-ea"/>
              </a:rPr>
              <a:t>I like apple.</a:t>
            </a:r>
            <a:r>
              <a:rPr lang="zh-CN" altLang="en-US" sz="1600" dirty="0">
                <a:latin typeface="+mn-ea"/>
              </a:rPr>
              <a:t>”这句经过</a:t>
            </a:r>
            <a:r>
              <a:rPr lang="en-US" altLang="zh-CN" sz="1600" dirty="0">
                <a:latin typeface="+mn-ea"/>
              </a:rPr>
              <a:t>tokenizer</a:t>
            </a:r>
            <a:r>
              <a:rPr lang="zh-CN" altLang="en-US" sz="1600" dirty="0">
                <a:latin typeface="+mn-ea"/>
              </a:rPr>
              <a:t>后得到：</a:t>
            </a:r>
            <a:endParaRPr lang="en-US" altLang="zh-CN" sz="1600" b="0" i="0" dirty="0">
              <a:effectLst/>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=&gt; </a:t>
            </a:r>
            <a:r>
              <a:rPr lang="en-US" altLang="zh-CN" sz="1600" dirty="0">
                <a:latin typeface="Consolas" panose="020B0609020204030204" pitchFamily="49" charset="0"/>
              </a:rPr>
              <a:t>1               </a:t>
            </a:r>
            <a:r>
              <a:rPr lang="en-US" altLang="zh-CN" sz="1600" b="0" i="0" dirty="0">
                <a:effectLst/>
                <a:latin typeface="Consolas" panose="020B0609020204030204" pitchFamily="49" charset="0"/>
              </a:rPr>
              <a:t>like =&gt; </a:t>
            </a:r>
            <a:r>
              <a:rPr lang="en-US" altLang="zh-CN" sz="1600" dirty="0">
                <a:latin typeface="Consolas" panose="020B0609020204030204" pitchFamily="49" charset="0"/>
              </a:rPr>
              <a:t>2               </a:t>
            </a:r>
            <a:r>
              <a:rPr lang="en-US" altLang="zh-CN" sz="1600" b="0" i="0" dirty="0">
                <a:effectLst/>
                <a:latin typeface="Consolas" panose="020B0609020204030204" pitchFamily="49" charset="0"/>
              </a:rPr>
              <a:t>apple =&gt; 3</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1600" b="0" i="0" u="none" strike="noStrike" cap="none" normalizeH="0" baseline="0" dirty="0">
                <a:ln>
                  <a:noFill/>
                </a:ln>
                <a:effectLst/>
                <a:latin typeface="Consolas" panose="020B0609020204030204" pitchFamily="49" charset="0"/>
              </a:rPr>
              <a:t>但这样仍然无法表示词与词之间的关系，比如</a:t>
            </a:r>
            <a:r>
              <a:rPr kumimoji="0" lang="en-US" altLang="zh-CN" sz="1600" b="0" i="0" u="none" strike="noStrike" cap="none" normalizeH="0" baseline="0" dirty="0">
                <a:ln>
                  <a:noFill/>
                </a:ln>
                <a:effectLst/>
                <a:latin typeface="Consolas" panose="020B0609020204030204" pitchFamily="49" charset="0"/>
              </a:rPr>
              <a:t>apple</a:t>
            </a:r>
            <a:r>
              <a:rPr kumimoji="0" lang="zh-CN" altLang="en-US" sz="1600" b="0" i="0" u="none" strike="noStrike" cap="none" normalizeH="0" baseline="0" dirty="0">
                <a:ln>
                  <a:noFill/>
                </a:ln>
                <a:effectLst/>
                <a:latin typeface="Consolas" panose="020B0609020204030204" pitchFamily="49" charset="0"/>
              </a:rPr>
              <a:t>和</a:t>
            </a:r>
            <a:r>
              <a:rPr kumimoji="0" lang="en-US" altLang="zh-CN" sz="1600" b="0" i="0" u="none" strike="noStrike" cap="none" normalizeH="0" baseline="0" dirty="0">
                <a:ln>
                  <a:noFill/>
                </a:ln>
                <a:effectLst/>
                <a:latin typeface="Consolas" panose="020B0609020204030204" pitchFamily="49" charset="0"/>
              </a:rPr>
              <a:t>mango</a:t>
            </a:r>
            <a:r>
              <a:rPr kumimoji="0" lang="zh-CN" altLang="en-US" sz="1600" b="0" i="0" u="none" strike="noStrike" cap="none" normalizeH="0" baseline="0" dirty="0">
                <a:ln>
                  <a:noFill/>
                </a:ln>
                <a:effectLst/>
                <a:latin typeface="Consolas" panose="020B0609020204030204" pitchFamily="49" charset="0"/>
              </a:rPr>
              <a:t>都是水果，这两个词的相关程度就比</a:t>
            </a:r>
            <a:r>
              <a:rPr kumimoji="0" lang="en-US" altLang="zh-CN" sz="1600" b="0" i="0" u="none" strike="noStrike" cap="none" normalizeH="0" baseline="0" dirty="0">
                <a:ln>
                  <a:noFill/>
                </a:ln>
                <a:effectLst/>
                <a:latin typeface="Consolas" panose="020B0609020204030204" pitchFamily="49" charset="0"/>
              </a:rPr>
              <a:t>apple</a:t>
            </a:r>
            <a:r>
              <a:rPr kumimoji="0" lang="zh-CN" altLang="en-US" sz="1600" b="0" i="0" u="none" strike="noStrike" cap="none" normalizeH="0" baseline="0" dirty="0">
                <a:ln>
                  <a:noFill/>
                </a:ln>
                <a:effectLst/>
                <a:latin typeface="Consolas" panose="020B0609020204030204" pitchFamily="49" charset="0"/>
              </a:rPr>
              <a:t>和</a:t>
            </a:r>
            <a:r>
              <a:rPr kumimoji="0" lang="en-US" altLang="zh-CN" sz="1600" b="0" i="0" u="none" strike="noStrike" cap="none" normalizeH="0" baseline="0" dirty="0">
                <a:ln>
                  <a:noFill/>
                </a:ln>
                <a:effectLst/>
                <a:latin typeface="Consolas" panose="020B0609020204030204" pitchFamily="49" charset="0"/>
              </a:rPr>
              <a:t>like</a:t>
            </a:r>
            <a:r>
              <a:rPr kumimoji="0" lang="zh-CN" altLang="en-US" sz="1600" b="0" i="0" u="none" strike="noStrike" cap="none" normalizeH="0" baseline="0" dirty="0">
                <a:ln>
                  <a:noFill/>
                </a:ln>
                <a:effectLst/>
                <a:latin typeface="Consolas" panose="020B0609020204030204" pitchFamily="49" charset="0"/>
              </a:rPr>
              <a:t>要强，因此我们需要使用词向量的方式来表示字词。这就涉及到</a:t>
            </a:r>
            <a:r>
              <a:rPr kumimoji="0" lang="en-US" altLang="zh-CN" sz="1600" b="0" i="0" u="none" strike="noStrike" cap="none" normalizeH="0" baseline="0" dirty="0">
                <a:ln>
                  <a:noFill/>
                </a:ln>
                <a:effectLst/>
                <a:latin typeface="Consolas" panose="020B0609020204030204" pitchFamily="49" charset="0"/>
              </a:rPr>
              <a:t>index</a:t>
            </a:r>
            <a:r>
              <a:rPr kumimoji="0" lang="zh-CN" altLang="en-US" sz="1600" b="0" i="0" u="none" strike="noStrike" cap="none" normalizeH="0" baseline="0" dirty="0">
                <a:ln>
                  <a:noFill/>
                </a:ln>
                <a:effectLst/>
                <a:latin typeface="Consolas" panose="020B0609020204030204" pitchFamily="49" charset="0"/>
              </a:rPr>
              <a:t>转词向量，即</a:t>
            </a:r>
            <a:r>
              <a:rPr kumimoji="0" lang="en-US" altLang="zh-CN" sz="1600" b="0" i="0" u="none" strike="noStrike" cap="none" normalizeH="0" baseline="0" dirty="0">
                <a:ln>
                  <a:noFill/>
                </a:ln>
                <a:effectLst/>
                <a:latin typeface="Consolas" panose="020B0609020204030204" pitchFamily="49" charset="0"/>
              </a:rPr>
              <a:t>embedding</a:t>
            </a:r>
            <a:r>
              <a:rPr kumimoji="0" lang="zh-CN" altLang="en-US" sz="1600" b="0" i="0" u="none" strike="noStrike" cap="none" normalizeH="0" baseline="0" dirty="0">
                <a:ln>
                  <a:noFill/>
                </a:ln>
                <a:effectLst/>
                <a:latin typeface="Consolas" panose="020B0609020204030204" pitchFamily="49" charset="0"/>
              </a:rPr>
              <a:t>操作。</a:t>
            </a:r>
            <a:endParaRPr kumimoji="0" lang="en-US" altLang="zh-CN" sz="1600" b="0" i="0" u="none" strike="noStrike" cap="none" normalizeH="0" baseline="0" dirty="0">
              <a:ln>
                <a:noFill/>
              </a:ln>
              <a:effectLst/>
              <a:latin typeface="Consolas" panose="020B0609020204030204" pitchFamily="49" charset="0"/>
            </a:endParaRPr>
          </a:p>
        </p:txBody>
      </p:sp>
      <p:graphicFrame>
        <p:nvGraphicFramePr>
          <p:cNvPr id="4" name="表格 4">
            <a:extLst>
              <a:ext uri="{FF2B5EF4-FFF2-40B4-BE49-F238E27FC236}">
                <a16:creationId xmlns:a16="http://schemas.microsoft.com/office/drawing/2014/main" id="{89B1C059-DD2B-55B7-268B-EF99D416C0D9}"/>
              </a:ext>
            </a:extLst>
          </p:cNvPr>
          <p:cNvGraphicFramePr>
            <a:graphicFrameLocks noGrp="1"/>
          </p:cNvGraphicFramePr>
          <p:nvPr>
            <p:extLst>
              <p:ext uri="{D42A27DB-BD31-4B8C-83A1-F6EECF244321}">
                <p14:modId xmlns:p14="http://schemas.microsoft.com/office/powerpoint/2010/main" val="3554424192"/>
              </p:ext>
            </p:extLst>
          </p:nvPr>
        </p:nvGraphicFramePr>
        <p:xfrm>
          <a:off x="5628819" y="894089"/>
          <a:ext cx="5593542" cy="741680"/>
        </p:xfrm>
        <a:graphic>
          <a:graphicData uri="http://schemas.openxmlformats.org/drawingml/2006/table">
            <a:tbl>
              <a:tblPr firstRow="1" bandRow="1">
                <a:tableStyleId>{5C22544A-7EE6-4342-B048-85BDC9FD1C3A}</a:tableStyleId>
              </a:tblPr>
              <a:tblGrid>
                <a:gridCol w="932257">
                  <a:extLst>
                    <a:ext uri="{9D8B030D-6E8A-4147-A177-3AD203B41FA5}">
                      <a16:colId xmlns:a16="http://schemas.microsoft.com/office/drawing/2014/main" val="758169046"/>
                    </a:ext>
                  </a:extLst>
                </a:gridCol>
                <a:gridCol w="932257">
                  <a:extLst>
                    <a:ext uri="{9D8B030D-6E8A-4147-A177-3AD203B41FA5}">
                      <a16:colId xmlns:a16="http://schemas.microsoft.com/office/drawing/2014/main" val="4044450132"/>
                    </a:ext>
                  </a:extLst>
                </a:gridCol>
                <a:gridCol w="932257">
                  <a:extLst>
                    <a:ext uri="{9D8B030D-6E8A-4147-A177-3AD203B41FA5}">
                      <a16:colId xmlns:a16="http://schemas.microsoft.com/office/drawing/2014/main" val="1766058796"/>
                    </a:ext>
                  </a:extLst>
                </a:gridCol>
                <a:gridCol w="932257">
                  <a:extLst>
                    <a:ext uri="{9D8B030D-6E8A-4147-A177-3AD203B41FA5}">
                      <a16:colId xmlns:a16="http://schemas.microsoft.com/office/drawing/2014/main" val="3244997695"/>
                    </a:ext>
                  </a:extLst>
                </a:gridCol>
                <a:gridCol w="932257">
                  <a:extLst>
                    <a:ext uri="{9D8B030D-6E8A-4147-A177-3AD203B41FA5}">
                      <a16:colId xmlns:a16="http://schemas.microsoft.com/office/drawing/2014/main" val="507053667"/>
                    </a:ext>
                  </a:extLst>
                </a:gridCol>
                <a:gridCol w="932257">
                  <a:extLst>
                    <a:ext uri="{9D8B030D-6E8A-4147-A177-3AD203B41FA5}">
                      <a16:colId xmlns:a16="http://schemas.microsoft.com/office/drawing/2014/main" val="17578800"/>
                    </a:ext>
                  </a:extLst>
                </a:gridCol>
              </a:tblGrid>
              <a:tr h="370840">
                <a:tc>
                  <a:txBody>
                    <a:bodyPr/>
                    <a:lstStyle/>
                    <a:p>
                      <a:pPr algn="ctr"/>
                      <a:r>
                        <a:rPr lang="zh-CN" altLang="en-US" dirty="0">
                          <a:solidFill>
                            <a:sysClr val="windowText" lastClr="000000"/>
                          </a:solidFill>
                        </a:rPr>
                        <a:t>词汇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I</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like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apple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mango</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and</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106672"/>
                  </a:ext>
                </a:extLst>
              </a:tr>
              <a:tr h="370840">
                <a:tc>
                  <a:txBody>
                    <a:bodyPr/>
                    <a:lstStyle/>
                    <a:p>
                      <a:pPr algn="ctr"/>
                      <a:r>
                        <a:rPr lang="en-US" altLang="zh-CN" dirty="0">
                          <a:solidFill>
                            <a:sysClr val="windowText" lastClr="000000"/>
                          </a:solidFill>
                        </a:rPr>
                        <a:t>index</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8824607"/>
                  </a:ext>
                </a:extLst>
              </a:tr>
            </a:tbl>
          </a:graphicData>
        </a:graphic>
      </p:graphicFrame>
      <p:graphicFrame>
        <p:nvGraphicFramePr>
          <p:cNvPr id="5" name="表格 4">
            <a:extLst>
              <a:ext uri="{FF2B5EF4-FFF2-40B4-BE49-F238E27FC236}">
                <a16:creationId xmlns:a16="http://schemas.microsoft.com/office/drawing/2014/main" id="{438432FB-8FA6-99B0-6E31-02D465CD9AEE}"/>
              </a:ext>
            </a:extLst>
          </p:cNvPr>
          <p:cNvGraphicFramePr>
            <a:graphicFrameLocks noGrp="1"/>
          </p:cNvGraphicFramePr>
          <p:nvPr>
            <p:extLst>
              <p:ext uri="{D42A27DB-BD31-4B8C-83A1-F6EECF244321}">
                <p14:modId xmlns:p14="http://schemas.microsoft.com/office/powerpoint/2010/main" val="1375396968"/>
              </p:ext>
            </p:extLst>
          </p:nvPr>
        </p:nvGraphicFramePr>
        <p:xfrm>
          <a:off x="2469981" y="4203575"/>
          <a:ext cx="9267588" cy="1107440"/>
        </p:xfrm>
        <a:graphic>
          <a:graphicData uri="http://schemas.openxmlformats.org/drawingml/2006/table">
            <a:tbl>
              <a:tblPr firstRow="1" bandRow="1">
                <a:tableStyleId>{5C22544A-7EE6-4342-B048-85BDC9FD1C3A}</a:tableStyleId>
              </a:tblPr>
              <a:tblGrid>
                <a:gridCol w="1544598">
                  <a:extLst>
                    <a:ext uri="{9D8B030D-6E8A-4147-A177-3AD203B41FA5}">
                      <a16:colId xmlns:a16="http://schemas.microsoft.com/office/drawing/2014/main" val="758169046"/>
                    </a:ext>
                  </a:extLst>
                </a:gridCol>
                <a:gridCol w="1544598">
                  <a:extLst>
                    <a:ext uri="{9D8B030D-6E8A-4147-A177-3AD203B41FA5}">
                      <a16:colId xmlns:a16="http://schemas.microsoft.com/office/drawing/2014/main" val="4044450132"/>
                    </a:ext>
                  </a:extLst>
                </a:gridCol>
                <a:gridCol w="1544598">
                  <a:extLst>
                    <a:ext uri="{9D8B030D-6E8A-4147-A177-3AD203B41FA5}">
                      <a16:colId xmlns:a16="http://schemas.microsoft.com/office/drawing/2014/main" val="1766058796"/>
                    </a:ext>
                  </a:extLst>
                </a:gridCol>
                <a:gridCol w="1544598">
                  <a:extLst>
                    <a:ext uri="{9D8B030D-6E8A-4147-A177-3AD203B41FA5}">
                      <a16:colId xmlns:a16="http://schemas.microsoft.com/office/drawing/2014/main" val="3244997695"/>
                    </a:ext>
                  </a:extLst>
                </a:gridCol>
                <a:gridCol w="1544598">
                  <a:extLst>
                    <a:ext uri="{9D8B030D-6E8A-4147-A177-3AD203B41FA5}">
                      <a16:colId xmlns:a16="http://schemas.microsoft.com/office/drawing/2014/main" val="507053667"/>
                    </a:ext>
                  </a:extLst>
                </a:gridCol>
                <a:gridCol w="1544598">
                  <a:extLst>
                    <a:ext uri="{9D8B030D-6E8A-4147-A177-3AD203B41FA5}">
                      <a16:colId xmlns:a16="http://schemas.microsoft.com/office/drawing/2014/main" val="17578800"/>
                    </a:ext>
                  </a:extLst>
                </a:gridCol>
              </a:tblGrid>
              <a:tr h="370840">
                <a:tc>
                  <a:txBody>
                    <a:bodyPr/>
                    <a:lstStyle/>
                    <a:p>
                      <a:pPr algn="ctr"/>
                      <a:r>
                        <a:rPr lang="zh-CN" altLang="en-US" dirty="0">
                          <a:solidFill>
                            <a:sysClr val="windowText" lastClr="000000"/>
                          </a:solidFill>
                        </a:rPr>
                        <a:t>词汇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I</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like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apple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mango</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and</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106672"/>
                  </a:ext>
                </a:extLst>
              </a:tr>
              <a:tr h="370840">
                <a:tc>
                  <a:txBody>
                    <a:bodyPr/>
                    <a:lstStyle/>
                    <a:p>
                      <a:pPr algn="ctr"/>
                      <a:r>
                        <a:rPr lang="en-US" altLang="zh-CN" dirty="0">
                          <a:solidFill>
                            <a:sysClr val="windowText" lastClr="000000"/>
                          </a:solidFill>
                        </a:rPr>
                        <a:t>index</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8824607"/>
                  </a:ext>
                </a:extLst>
              </a:tr>
              <a:tr h="322398">
                <a:tc>
                  <a:txBody>
                    <a:bodyPr/>
                    <a:lstStyle/>
                    <a:p>
                      <a:pPr algn="ctr"/>
                      <a:r>
                        <a:rPr lang="zh-CN" altLang="en-US" dirty="0">
                          <a:solidFill>
                            <a:sysClr val="windowText" lastClr="000000"/>
                          </a:solidFill>
                        </a:rPr>
                        <a:t>词向量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[x1,y1,z1…]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[x2,y2,z2…]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[x3,y3,z3…]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[x4,y4,z4…]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[x5,y5,z5…]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1591034"/>
                  </a:ext>
                </a:extLst>
              </a:tr>
            </a:tbl>
          </a:graphicData>
        </a:graphic>
      </p:graphicFrame>
      <p:sp>
        <p:nvSpPr>
          <p:cNvPr id="6" name="文本框 5">
            <a:extLst>
              <a:ext uri="{FF2B5EF4-FFF2-40B4-BE49-F238E27FC236}">
                <a16:creationId xmlns:a16="http://schemas.microsoft.com/office/drawing/2014/main" id="{96A44299-FC41-1770-E8C6-3D1313382ED1}"/>
              </a:ext>
            </a:extLst>
          </p:cNvPr>
          <p:cNvSpPr txBox="1"/>
          <p:nvPr/>
        </p:nvSpPr>
        <p:spPr>
          <a:xfrm>
            <a:off x="8107682" y="1688896"/>
            <a:ext cx="919942" cy="369332"/>
          </a:xfrm>
          <a:prstGeom prst="rect">
            <a:avLst/>
          </a:prstGeom>
          <a:noFill/>
        </p:spPr>
        <p:txBody>
          <a:bodyPr wrap="square" rtlCol="0">
            <a:spAutoFit/>
          </a:bodyPr>
          <a:lstStyle/>
          <a:p>
            <a:r>
              <a:rPr lang="zh-CN" altLang="en-US" dirty="0"/>
              <a:t>词汇表</a:t>
            </a:r>
          </a:p>
        </p:txBody>
      </p:sp>
      <p:sp>
        <p:nvSpPr>
          <p:cNvPr id="8" name="文本框 7">
            <a:extLst>
              <a:ext uri="{FF2B5EF4-FFF2-40B4-BE49-F238E27FC236}">
                <a16:creationId xmlns:a16="http://schemas.microsoft.com/office/drawing/2014/main" id="{09BE5FF5-B7E7-76E3-0F26-01A1F0B576FB}"/>
              </a:ext>
            </a:extLst>
          </p:cNvPr>
          <p:cNvSpPr txBox="1"/>
          <p:nvPr/>
        </p:nvSpPr>
        <p:spPr>
          <a:xfrm>
            <a:off x="419507" y="4941683"/>
            <a:ext cx="2124187" cy="369332"/>
          </a:xfrm>
          <a:prstGeom prst="rect">
            <a:avLst/>
          </a:prstGeom>
          <a:noFill/>
        </p:spPr>
        <p:txBody>
          <a:bodyPr wrap="square">
            <a:spAutoFit/>
          </a:bodyPr>
          <a:lstStyle/>
          <a:p>
            <a:r>
              <a:rPr kumimoji="0" lang="en-US" altLang="zh-CN" sz="1800" b="1" i="0" u="none" strike="noStrike" cap="none" normalizeH="0" baseline="0" dirty="0">
                <a:ln>
                  <a:noFill/>
                </a:ln>
                <a:effectLst/>
                <a:latin typeface="Consolas" panose="020B0609020204030204" pitchFamily="49" charset="0"/>
              </a:rPr>
              <a:t>embedding</a:t>
            </a:r>
            <a:r>
              <a:rPr kumimoji="0" lang="zh-CN" altLang="en-US" sz="1800" b="1" i="0" u="none" strike="noStrike" cap="none" normalizeH="0" baseline="0" dirty="0">
                <a:ln>
                  <a:noFill/>
                </a:ln>
                <a:effectLst/>
                <a:latin typeface="Consolas" panose="020B0609020204030204" pitchFamily="49" charset="0"/>
              </a:rPr>
              <a:t>操作</a:t>
            </a:r>
            <a:r>
              <a:rPr kumimoji="0" lang="en-US" altLang="zh-CN" sz="1800" b="1" i="0" u="none" strike="noStrike" cap="none" normalizeH="0" baseline="0" dirty="0">
                <a:ln>
                  <a:noFill/>
                </a:ln>
                <a:effectLst/>
                <a:latin typeface="Consolas" panose="020B0609020204030204" pitchFamily="49" charset="0"/>
              </a:rPr>
              <a:t>-&gt;</a:t>
            </a:r>
            <a:endParaRPr lang="zh-CN" altLang="en-US" b="1" dirty="0"/>
          </a:p>
        </p:txBody>
      </p:sp>
      <p:sp>
        <p:nvSpPr>
          <p:cNvPr id="10" name="文本框 9">
            <a:extLst>
              <a:ext uri="{FF2B5EF4-FFF2-40B4-BE49-F238E27FC236}">
                <a16:creationId xmlns:a16="http://schemas.microsoft.com/office/drawing/2014/main" id="{1A8022CF-D2B5-6767-1706-9168F6204640}"/>
              </a:ext>
            </a:extLst>
          </p:cNvPr>
          <p:cNvSpPr txBox="1"/>
          <p:nvPr/>
        </p:nvSpPr>
        <p:spPr>
          <a:xfrm>
            <a:off x="825908" y="5508727"/>
            <a:ext cx="6383997" cy="369332"/>
          </a:xfrm>
          <a:prstGeom prst="rect">
            <a:avLst/>
          </a:prstGeom>
          <a:noFill/>
        </p:spPr>
        <p:txBody>
          <a:bodyPr wrap="square" rtlCol="0">
            <a:spAutoFit/>
          </a:bodyPr>
          <a:lstStyle/>
          <a:p>
            <a:r>
              <a:rPr lang="zh-CN" altLang="en-US" b="1" dirty="0"/>
              <a:t>为什么不提前</a:t>
            </a:r>
            <a:r>
              <a:rPr lang="en-US" altLang="zh-CN" b="1" dirty="0"/>
              <a:t>embedding</a:t>
            </a:r>
            <a:r>
              <a:rPr lang="zh-CN" altLang="en-US" b="1" dirty="0"/>
              <a:t>，直接在词汇表里提供词向量呢？</a:t>
            </a:r>
          </a:p>
        </p:txBody>
      </p:sp>
      <p:sp>
        <p:nvSpPr>
          <p:cNvPr id="11" name="文本框 10">
            <a:extLst>
              <a:ext uri="{FF2B5EF4-FFF2-40B4-BE49-F238E27FC236}">
                <a16:creationId xmlns:a16="http://schemas.microsoft.com/office/drawing/2014/main" id="{4C2D3444-4A9D-5573-F410-417CD37A4B9C}"/>
              </a:ext>
            </a:extLst>
          </p:cNvPr>
          <p:cNvSpPr txBox="1"/>
          <p:nvPr/>
        </p:nvSpPr>
        <p:spPr>
          <a:xfrm>
            <a:off x="825908" y="5826668"/>
            <a:ext cx="9770049" cy="875881"/>
          </a:xfrm>
          <a:prstGeom prst="rect">
            <a:avLst/>
          </a:prstGeom>
          <a:noFill/>
        </p:spPr>
        <p:txBody>
          <a:bodyPr wrap="square" rtlCol="0">
            <a:spAutoFit/>
          </a:bodyPr>
          <a:lstStyle/>
          <a:p>
            <a:pPr>
              <a:lnSpc>
                <a:spcPct val="150000"/>
              </a:lnSpc>
            </a:pPr>
            <a:r>
              <a:rPr lang="en-US" altLang="zh-CN" b="1" dirty="0"/>
              <a:t>1</a:t>
            </a:r>
            <a:r>
              <a:rPr lang="zh-CN" altLang="en-US" b="1" dirty="0"/>
              <a:t>、刚开始训练时，词向量是随机初始化的，训练后期才趋于准确；</a:t>
            </a:r>
            <a:endParaRPr lang="en-US" altLang="zh-CN" b="1" dirty="0"/>
          </a:p>
          <a:p>
            <a:pPr>
              <a:lnSpc>
                <a:spcPct val="150000"/>
              </a:lnSpc>
            </a:pPr>
            <a:r>
              <a:rPr lang="en-US" altLang="zh-CN" b="1" dirty="0"/>
              <a:t>2</a:t>
            </a:r>
            <a:r>
              <a:rPr lang="zh-CN" altLang="en-US" b="1" dirty="0"/>
              <a:t>、不同的任务对词向量的维度要求也不一样，这里的维度可以理解为词性分析；</a:t>
            </a:r>
          </a:p>
        </p:txBody>
      </p:sp>
    </p:spTree>
    <p:extLst>
      <p:ext uri="{BB962C8B-B14F-4D97-AF65-F5344CB8AC3E}">
        <p14:creationId xmlns:p14="http://schemas.microsoft.com/office/powerpoint/2010/main" val="37999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72972A-8D96-8EAD-4076-9740F947F5EF}"/>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12" name="Rectangle 1">
            <a:extLst>
              <a:ext uri="{FF2B5EF4-FFF2-40B4-BE49-F238E27FC236}">
                <a16:creationId xmlns:a16="http://schemas.microsoft.com/office/drawing/2014/main" id="{BBC78572-4E97-331D-1171-28969733C171}"/>
              </a:ext>
            </a:extLst>
          </p:cNvPr>
          <p:cNvSpPr>
            <a:spLocks noChangeArrowheads="1"/>
          </p:cNvSpPr>
          <p:nvPr/>
        </p:nvSpPr>
        <p:spPr bwMode="auto">
          <a:xfrm>
            <a:off x="825908" y="1269764"/>
            <a:ext cx="10396453" cy="10697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位置编码</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经过</a:t>
            </a:r>
            <a:r>
              <a:rPr lang="en-US" altLang="zh-CN" sz="1600" b="1" dirty="0">
                <a:latin typeface="Arial Black" panose="020B0A04020102020204" pitchFamily="34" charset="0"/>
              </a:rPr>
              <a:t>embedding</a:t>
            </a:r>
            <a:r>
              <a:rPr lang="zh-CN" altLang="en-US" sz="1600" b="1" dirty="0">
                <a:latin typeface="Arial Black" panose="020B0A04020102020204" pitchFamily="34" charset="0"/>
              </a:rPr>
              <a:t>之后获取到的词向量虽然能表示词的含义，但是无法知道词在句子中的位置，因此我们需要进行位置编码</a:t>
            </a:r>
            <a:r>
              <a:rPr lang="en-US" altLang="zh-CN" sz="1600" b="1" dirty="0">
                <a:latin typeface="Arial Black" panose="020B0A04020102020204" pitchFamily="34" charset="0"/>
              </a:rPr>
              <a:t>Positional Encoding</a:t>
            </a:r>
            <a:r>
              <a:rPr lang="zh-CN" altLang="en-US" sz="1600" b="1" dirty="0">
                <a:latin typeface="Arial Black" panose="020B0A04020102020204" pitchFamily="34" charset="0"/>
              </a:rPr>
              <a:t>。</a:t>
            </a:r>
            <a:endParaRPr lang="en-US" altLang="zh-CN" sz="1600" b="1" dirty="0">
              <a:latin typeface="Arial Black" panose="020B0A04020102020204" pitchFamily="34" charset="0"/>
            </a:endParaRPr>
          </a:p>
        </p:txBody>
      </p:sp>
      <p:sp>
        <p:nvSpPr>
          <p:cNvPr id="14" name="文本框 13">
            <a:extLst>
              <a:ext uri="{FF2B5EF4-FFF2-40B4-BE49-F238E27FC236}">
                <a16:creationId xmlns:a16="http://schemas.microsoft.com/office/drawing/2014/main" id="{7E3CF18F-50DE-8E35-797B-779CA8CC1D4B}"/>
              </a:ext>
            </a:extLst>
          </p:cNvPr>
          <p:cNvSpPr txBox="1"/>
          <p:nvPr/>
        </p:nvSpPr>
        <p:spPr>
          <a:xfrm>
            <a:off x="825908" y="2487536"/>
            <a:ext cx="10396452" cy="1323439"/>
          </a:xfrm>
          <a:prstGeom prst="rect">
            <a:avLst/>
          </a:prstGeom>
          <a:noFill/>
          <a:ln>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用整型值标记位置</a:t>
            </a:r>
          </a:p>
          <a:p>
            <a:r>
              <a:rPr lang="zh-CN" altLang="en-US" sz="1600" dirty="0"/>
              <a:t>一种自然而然的想法是，给第一个token标记1，给第二个token标记2...，以此类推。</a:t>
            </a:r>
          </a:p>
          <a:p>
            <a:r>
              <a:rPr lang="zh-CN" altLang="en-US" sz="1600" dirty="0"/>
              <a:t>这种方法产生了以下几个主要问题：</a:t>
            </a:r>
          </a:p>
          <a:p>
            <a:r>
              <a:rPr lang="zh-CN" altLang="en-US" sz="1600" dirty="0"/>
              <a:t>（1）模型可能遇见比训练时所用的序列更长的序列，不利于模型的泛化。</a:t>
            </a:r>
          </a:p>
          <a:p>
            <a:r>
              <a:rPr lang="zh-CN" altLang="en-US" sz="1600" dirty="0"/>
              <a:t>（2）模型的位置表示是无界的。随着序列长度的增加，位置值会越来越大。</a:t>
            </a:r>
          </a:p>
        </p:txBody>
      </p:sp>
      <p:sp>
        <p:nvSpPr>
          <p:cNvPr id="16" name="文本框 15">
            <a:extLst>
              <a:ext uri="{FF2B5EF4-FFF2-40B4-BE49-F238E27FC236}">
                <a16:creationId xmlns:a16="http://schemas.microsoft.com/office/drawing/2014/main" id="{CD670E6F-625F-58F3-BE8A-2D496D368FCF}"/>
              </a:ext>
            </a:extLst>
          </p:cNvPr>
          <p:cNvSpPr txBox="1"/>
          <p:nvPr/>
        </p:nvSpPr>
        <p:spPr>
          <a:xfrm>
            <a:off x="825908" y="3940544"/>
            <a:ext cx="10396452" cy="1323439"/>
          </a:xfrm>
          <a:prstGeom prst="rect">
            <a:avLst/>
          </a:prstGeom>
          <a:noFill/>
          <a:ln>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用[0,1]范围标记位置</a:t>
            </a:r>
          </a:p>
          <a:p>
            <a:r>
              <a:rPr lang="zh-CN" altLang="en-US" sz="1600" dirty="0"/>
              <a:t>为了解决整型值带来的问题，可以考虑将位置值的范围限制在[0, 1]之内，其中，0表示第一个token，1表示最后一个token。比如有3个token，那么位置信息就表示成[0, 0.5, 1]；若有</a:t>
            </a:r>
            <a:r>
              <a:rPr lang="en-US" altLang="zh-CN" sz="1600" dirty="0"/>
              <a:t>4</a:t>
            </a:r>
            <a:r>
              <a:rPr lang="zh-CN" altLang="en-US" sz="1600" dirty="0"/>
              <a:t>个token，位置信息就表示成[0, 0.33, 0.69, 1]。</a:t>
            </a:r>
          </a:p>
          <a:p>
            <a:r>
              <a:rPr lang="zh-CN" altLang="en-US" sz="1600" dirty="0"/>
              <a:t>但这样产生的问题是，当序列长度不同时，token间的相对距离是不一样的。例如在序列长度为3时，token间的相对距离为0.5；在序列长度为4时，token间的相对距离就变为0.33。</a:t>
            </a:r>
          </a:p>
        </p:txBody>
      </p:sp>
      <p:sp>
        <p:nvSpPr>
          <p:cNvPr id="18" name="文本框 17">
            <a:extLst>
              <a:ext uri="{FF2B5EF4-FFF2-40B4-BE49-F238E27FC236}">
                <a16:creationId xmlns:a16="http://schemas.microsoft.com/office/drawing/2014/main" id="{5B8F8E65-C646-BC15-D3E5-D1415E3BD390}"/>
              </a:ext>
            </a:extLst>
          </p:cNvPr>
          <p:cNvSpPr txBox="1"/>
          <p:nvPr/>
        </p:nvSpPr>
        <p:spPr>
          <a:xfrm>
            <a:off x="825908" y="5460880"/>
            <a:ext cx="9559636" cy="1077218"/>
          </a:xfrm>
          <a:prstGeom prst="rect">
            <a:avLst/>
          </a:prstGeom>
          <a:noFill/>
        </p:spPr>
        <p:txBody>
          <a:bodyPr wrap="square">
            <a:spAutoFit/>
          </a:bodyPr>
          <a:lstStyle/>
          <a:p>
            <a:r>
              <a:rPr lang="zh-CN" altLang="en-US" sz="1600" b="1" dirty="0">
                <a:latin typeface="+mn-ea"/>
              </a:rPr>
              <a:t>因此，我们需要这样一种位置表示方式，满足于：</a:t>
            </a:r>
          </a:p>
          <a:p>
            <a:r>
              <a:rPr lang="zh-CN" altLang="en-US" sz="1600" b="1" dirty="0">
                <a:latin typeface="+mn-ea"/>
              </a:rPr>
              <a:t>（1）它能用来表示一个token在序列中的绝对位置</a:t>
            </a:r>
          </a:p>
          <a:p>
            <a:r>
              <a:rPr lang="zh-CN" altLang="en-US" sz="1600" b="1" dirty="0">
                <a:latin typeface="+mn-ea"/>
              </a:rPr>
              <a:t>（2）在序列长度不同的情况下，不同序列中token的相对位置/距离也要保持一致</a:t>
            </a:r>
          </a:p>
          <a:p>
            <a:r>
              <a:rPr lang="zh-CN" altLang="en-US" sz="1600" b="1" dirty="0">
                <a:latin typeface="+mn-ea"/>
              </a:rPr>
              <a:t>（3）可以用来表示模型在训练过程中从来没有看到过的句子长度。</a:t>
            </a:r>
          </a:p>
        </p:txBody>
      </p:sp>
    </p:spTree>
    <p:extLst>
      <p:ext uri="{BB962C8B-B14F-4D97-AF65-F5344CB8AC3E}">
        <p14:creationId xmlns:p14="http://schemas.microsoft.com/office/powerpoint/2010/main" val="329265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FD3B5C-4286-97BE-234C-2DA71EDC40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5AFCB244-0D69-3DA8-F9C1-782C00989CE8}"/>
              </a:ext>
            </a:extLst>
          </p:cNvPr>
          <p:cNvSpPr>
            <a:spLocks noChangeArrowheads="1"/>
          </p:cNvSpPr>
          <p:nvPr/>
        </p:nvSpPr>
        <p:spPr bwMode="auto">
          <a:xfrm>
            <a:off x="742781" y="1686973"/>
            <a:ext cx="10396453" cy="7003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位置编码</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Transformer</a:t>
            </a:r>
            <a:r>
              <a:rPr lang="zh-CN" altLang="en-US" sz="1600" b="1" dirty="0">
                <a:latin typeface="Arial Black" panose="020B0A04020102020204" pitchFamily="34" charset="0"/>
              </a:rPr>
              <a:t>位置编码如下</a:t>
            </a:r>
            <a:endParaRPr lang="en-US" altLang="zh-CN" sz="1600" b="1"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779BFC-FAE7-B3B2-C8F9-95055231CCA3}"/>
                  </a:ext>
                </a:extLst>
              </p:cNvPr>
              <p:cNvSpPr/>
              <p:nvPr/>
            </p:nvSpPr>
            <p:spPr>
              <a:xfrm>
                <a:off x="316061" y="2510578"/>
                <a:ext cx="4083211" cy="15006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𝑃𝐸</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𝑝𝑜𝑠</m:t>
                          </m:r>
                          <m:r>
                            <a:rPr lang="en-US" altLang="zh-CN" sz="1600" b="0" i="1" smtClean="0">
                              <a:latin typeface="Cambria Math" panose="02040503050406030204" pitchFamily="18" charset="0"/>
                            </a:rPr>
                            <m:t>, 2</m:t>
                          </m:r>
                          <m:r>
                            <a:rPr lang="en-US" altLang="zh-CN" sz="1600" b="0" i="1" smtClean="0">
                              <a:latin typeface="Cambria Math" panose="02040503050406030204" pitchFamily="18" charset="0"/>
                            </a:rPr>
                            <m:t>𝑖</m:t>
                          </m:r>
                        </m:e>
                      </m:d>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d>
                            <m:dPr>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𝑝𝑜𝑠</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10000</m:t>
                                      </m:r>
                                    </m:e>
                                    <m:sup>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𝑖</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𝑚𝑜𝑑𝑒𝑙</m:t>
                                              </m:r>
                                            </m:sub>
                                          </m:sSub>
                                        </m:den>
                                      </m:f>
                                    </m:sup>
                                  </m:sSup>
                                </m:den>
                              </m:f>
                            </m:e>
                          </m:d>
                        </m:e>
                      </m:func>
                    </m:oMath>
                  </m:oMathPara>
                </a14:m>
                <a:endParaRPr lang="en-US" altLang="zh-CN" sz="1600" b="0" dirty="0">
                  <a:latin typeface="Times New Roman" panose="02020603050405020304" pitchFamily="18" charset="0"/>
                  <a:cs typeface="Times New Roman" panose="02020603050405020304" pitchFamily="18" charset="0"/>
                </a:endParaRPr>
              </a:p>
              <a:p>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𝑃𝐸</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𝑝𝑜𝑠</m:t>
                          </m:r>
                          <m:r>
                            <a:rPr lang="en-US" altLang="zh-CN" sz="1600" b="0" i="1" smtClean="0">
                              <a:latin typeface="Cambria Math" panose="02040503050406030204" pitchFamily="18" charset="0"/>
                            </a:rPr>
                            <m:t>, 2</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cos</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𝑝𝑜𝑠</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10000</m:t>
                              </m:r>
                            </m:e>
                            <m:sup>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𝑖</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𝑚𝑜𝑑𝑒𝑙</m:t>
                                      </m:r>
                                    </m:sub>
                                  </m:sSub>
                                </m:den>
                              </m:f>
                            </m:sup>
                          </m:sSup>
                        </m:den>
                      </m:f>
                      <m:r>
                        <a:rPr lang="en-US" altLang="zh-CN" sz="1600" b="0" i="1" smtClean="0">
                          <a:latin typeface="Cambria Math" panose="02040503050406030204" pitchFamily="18" charset="0"/>
                          <a:ea typeface="MS Mincho" charset="0"/>
                          <a:cs typeface="Cambria Math" panose="02040503050406030204" pitchFamily="18" charset="0"/>
                        </a:rPr>
                        <m:t>)</m:t>
                      </m:r>
                    </m:oMath>
                  </m:oMathPara>
                </a14:m>
                <a:endParaRPr lang="en-US" altLang="zh-CN" sz="1600" b="0" i="1" dirty="0">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C0779BFC-FAE7-B3B2-C8F9-95055231CCA3}"/>
                  </a:ext>
                </a:extLst>
              </p:cNvPr>
              <p:cNvSpPr>
                <a:spLocks noRot="1" noChangeAspect="1" noMove="1" noResize="1" noEditPoints="1" noAdjustHandles="1" noChangeArrowheads="1" noChangeShapeType="1" noTextEdit="1"/>
              </p:cNvSpPr>
              <p:nvPr/>
            </p:nvSpPr>
            <p:spPr>
              <a:xfrm>
                <a:off x="316061" y="2510578"/>
                <a:ext cx="4083211" cy="1500667"/>
              </a:xfrm>
              <a:prstGeom prst="rect">
                <a:avLst/>
              </a:prstGeom>
              <a:blipFill>
                <a:blip r:embed="rId3"/>
                <a:stretch>
                  <a:fillRect b="-40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9399463-AAB0-0756-E469-4617B3895DC5}"/>
              </a:ext>
            </a:extLst>
          </p:cNvPr>
          <p:cNvSpPr txBox="1"/>
          <p:nvPr/>
        </p:nvSpPr>
        <p:spPr>
          <a:xfrm>
            <a:off x="1048854" y="4221543"/>
            <a:ext cx="2741749" cy="830997"/>
          </a:xfrm>
          <a:prstGeom prst="rect">
            <a:avLst/>
          </a:prstGeom>
          <a:noFill/>
        </p:spPr>
        <p:txBody>
          <a:bodyPr wrap="square" rtlCol="0">
            <a:spAutoFit/>
          </a:bodyPr>
          <a:lstStyle/>
          <a:p>
            <a:r>
              <a:rPr lang="en-US" altLang="zh-CN" sz="1600" dirty="0">
                <a:latin typeface="+mn-ea"/>
              </a:rPr>
              <a:t>pos:  token</a:t>
            </a:r>
            <a:r>
              <a:rPr lang="zh-CN" altLang="en-US" sz="1600" dirty="0">
                <a:latin typeface="+mn-ea"/>
              </a:rPr>
              <a:t>位置</a:t>
            </a:r>
            <a:endParaRPr lang="en-US" altLang="zh-CN" sz="1600" dirty="0">
              <a:latin typeface="+mn-ea"/>
            </a:endParaRPr>
          </a:p>
          <a:p>
            <a:r>
              <a:rPr lang="en-US" altLang="zh-CN" sz="1600" dirty="0">
                <a:latin typeface="+mn-ea"/>
              </a:rPr>
              <a:t>2i+1: </a:t>
            </a:r>
            <a:r>
              <a:rPr lang="zh-CN" altLang="en-US" sz="1600" dirty="0">
                <a:latin typeface="+mn-ea"/>
              </a:rPr>
              <a:t>位置编码的第几维</a:t>
            </a:r>
            <a:endParaRPr lang="en-US" altLang="zh-CN" sz="1600" dirty="0">
              <a:latin typeface="+mn-ea"/>
            </a:endParaRPr>
          </a:p>
          <a:p>
            <a:r>
              <a:rPr lang="zh-CN" altLang="en-US" sz="1600" dirty="0">
                <a:latin typeface="+mn-ea"/>
              </a:rPr>
              <a:t>𝑑</a:t>
            </a:r>
            <a:r>
              <a:rPr lang="zh-CN" altLang="en-US" sz="1600" baseline="-25000" dirty="0">
                <a:latin typeface="+mn-ea"/>
              </a:rPr>
              <a:t>𝑚𝑜𝑑𝑒𝑙</a:t>
            </a:r>
            <a:r>
              <a:rPr lang="en-US" altLang="zh-CN" sz="1600" dirty="0">
                <a:latin typeface="+mn-ea"/>
              </a:rPr>
              <a:t>:</a:t>
            </a:r>
            <a:r>
              <a:rPr lang="zh-CN" altLang="en-US" sz="1600" dirty="0">
                <a:latin typeface="+mn-ea"/>
              </a:rPr>
              <a:t>总维度数</a:t>
            </a:r>
            <a:endParaRPr lang="en-US" altLang="zh-CN" sz="1600" baseline="-25000" dirty="0">
              <a:latin typeface="+mn-ea"/>
            </a:endParaRPr>
          </a:p>
        </p:txBody>
      </p:sp>
      <p:sp>
        <p:nvSpPr>
          <p:cNvPr id="7" name="文本框 6">
            <a:extLst>
              <a:ext uri="{FF2B5EF4-FFF2-40B4-BE49-F238E27FC236}">
                <a16:creationId xmlns:a16="http://schemas.microsoft.com/office/drawing/2014/main" id="{AB5B72DC-E12F-A4AB-E26F-B4D2D9BF36B5}"/>
              </a:ext>
            </a:extLst>
          </p:cNvPr>
          <p:cNvSpPr txBox="1"/>
          <p:nvPr/>
        </p:nvSpPr>
        <p:spPr>
          <a:xfrm>
            <a:off x="691550" y="5425395"/>
            <a:ext cx="8430283" cy="923330"/>
          </a:xfrm>
          <a:prstGeom prst="rect">
            <a:avLst/>
          </a:prstGeom>
          <a:noFill/>
        </p:spPr>
        <p:txBody>
          <a:bodyPr wrap="square">
            <a:spAutoFit/>
          </a:bodyPr>
          <a:lstStyle/>
          <a:p>
            <a:r>
              <a:rPr lang="zh-CN" altLang="en-US" sz="1800" b="1" dirty="0">
                <a:latin typeface="+mn-ea"/>
              </a:rPr>
              <a:t>（1）它能用来表示一个token在序列中的绝对位置</a:t>
            </a:r>
          </a:p>
          <a:p>
            <a:r>
              <a:rPr lang="zh-CN" altLang="en-US" sz="1800" b="1" dirty="0">
                <a:latin typeface="+mn-ea"/>
              </a:rPr>
              <a:t>（2）在序列长度不同的情况下，不同序列中token的相对位置/距离也要保持一致</a:t>
            </a:r>
          </a:p>
          <a:p>
            <a:r>
              <a:rPr lang="zh-CN" altLang="en-US" sz="1800" b="1" dirty="0">
                <a:latin typeface="+mn-ea"/>
              </a:rPr>
              <a:t>（3）可以用来表示模型在训练过程中从来没有看到过的句子长度。</a:t>
            </a:r>
          </a:p>
        </p:txBody>
      </p:sp>
      <p:pic>
        <p:nvPicPr>
          <p:cNvPr id="9" name="图片 8">
            <a:extLst>
              <a:ext uri="{FF2B5EF4-FFF2-40B4-BE49-F238E27FC236}">
                <a16:creationId xmlns:a16="http://schemas.microsoft.com/office/drawing/2014/main" id="{17E2F857-F8C8-DC4B-4BD6-879709E4DC47}"/>
              </a:ext>
            </a:extLst>
          </p:cNvPr>
          <p:cNvPicPr>
            <a:picLocks noChangeAspect="1"/>
          </p:cNvPicPr>
          <p:nvPr/>
        </p:nvPicPr>
        <p:blipFill>
          <a:blip r:embed="rId4"/>
          <a:stretch>
            <a:fillRect/>
          </a:stretch>
        </p:blipFill>
        <p:spPr>
          <a:xfrm>
            <a:off x="3935530" y="1215912"/>
            <a:ext cx="7940410" cy="3836628"/>
          </a:xfrm>
          <a:prstGeom prst="rect">
            <a:avLst/>
          </a:prstGeom>
        </p:spPr>
      </p:pic>
    </p:spTree>
    <p:extLst>
      <p:ext uri="{BB962C8B-B14F-4D97-AF65-F5344CB8AC3E}">
        <p14:creationId xmlns:p14="http://schemas.microsoft.com/office/powerpoint/2010/main" val="276941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678A8C2-0C71-42F0-D08C-4B47C04F44CA}"/>
              </a:ext>
            </a:extLst>
          </p:cNvPr>
          <p:cNvPicPr>
            <a:picLocks noChangeAspect="1"/>
          </p:cNvPicPr>
          <p:nvPr/>
        </p:nvPicPr>
        <p:blipFill rotWithShape="1">
          <a:blip r:embed="rId3"/>
          <a:srcRect l="5527" t="9723"/>
          <a:stretch/>
        </p:blipFill>
        <p:spPr>
          <a:xfrm>
            <a:off x="6309964" y="1798336"/>
            <a:ext cx="5651099" cy="3392702"/>
          </a:xfrm>
          <a:prstGeom prst="rect">
            <a:avLst/>
          </a:prstGeom>
        </p:spPr>
      </p:pic>
      <p:sp>
        <p:nvSpPr>
          <p:cNvPr id="2" name="文本占位符 1">
            <a:extLst>
              <a:ext uri="{FF2B5EF4-FFF2-40B4-BE49-F238E27FC236}">
                <a16:creationId xmlns:a16="http://schemas.microsoft.com/office/drawing/2014/main" id="{0D002493-BCB0-09C4-43BE-F523AF5761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8" name="文本框 7">
            <a:extLst>
              <a:ext uri="{FF2B5EF4-FFF2-40B4-BE49-F238E27FC236}">
                <a16:creationId xmlns:a16="http://schemas.microsoft.com/office/drawing/2014/main" id="{2B05A4BB-BC98-F280-15B9-2E3E996049A5}"/>
              </a:ext>
            </a:extLst>
          </p:cNvPr>
          <p:cNvSpPr txBox="1"/>
          <p:nvPr/>
        </p:nvSpPr>
        <p:spPr>
          <a:xfrm>
            <a:off x="7248834" y="5455584"/>
            <a:ext cx="437249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把</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δ</a:t>
            </a:r>
            <a:r>
              <a:rPr lang="zh-CN" altLang="en-US" dirty="0">
                <a:latin typeface="Times New Roman" panose="02020603050405020304" pitchFamily="18" charset="0"/>
                <a:cs typeface="Times New Roman" panose="02020603050405020304" pitchFamily="18" charset="0"/>
              </a:rPr>
              <a:t>固定住，比方说</a:t>
            </a:r>
            <a:r>
              <a:rPr lang="en-US" altLang="zh-CN" dirty="0">
                <a:latin typeface="Times New Roman" panose="02020603050405020304" pitchFamily="18" charset="0"/>
                <a:cs typeface="Times New Roman" panose="02020603050405020304" pitchFamily="18" charset="0"/>
              </a:rPr>
              <a:t>δ=1</a:t>
            </a:r>
            <a:r>
              <a:rPr lang="zh-CN" altLang="en-US" dirty="0">
                <a:latin typeface="Times New Roman" panose="02020603050405020304" pitchFamily="18" charset="0"/>
                <a:cs typeface="Times New Roman" panose="02020603050405020304" pitchFamily="18" charset="0"/>
              </a:rPr>
              <a:t>，只看</a:t>
            </a:r>
            <a:r>
              <a:rPr lang="en-US" altLang="zh-CN" dirty="0">
                <a:latin typeface="Times New Roman" panose="02020603050405020304" pitchFamily="18" charset="0"/>
                <a:cs typeface="Times New Roman" panose="02020603050405020304" pitchFamily="18" charset="0"/>
              </a:rPr>
              <a:t>pos</a:t>
            </a:r>
            <a:r>
              <a:rPr lang="zh-CN" altLang="en-US" dirty="0">
                <a:latin typeface="Times New Roman" panose="02020603050405020304" pitchFamily="18" charset="0"/>
                <a:cs typeface="Times New Roman" panose="02020603050405020304" pitchFamily="18" charset="0"/>
              </a:rPr>
              <a:t>变化</a:t>
            </a:r>
          </a:p>
        </p:txBody>
      </p:sp>
      <p:pic>
        <p:nvPicPr>
          <p:cNvPr id="11" name="图片 10">
            <a:extLst>
              <a:ext uri="{FF2B5EF4-FFF2-40B4-BE49-F238E27FC236}">
                <a16:creationId xmlns:a16="http://schemas.microsoft.com/office/drawing/2014/main" id="{92819B11-61A0-7FA9-B76E-9B7611263B7A}"/>
              </a:ext>
            </a:extLst>
          </p:cNvPr>
          <p:cNvPicPr>
            <a:picLocks noChangeAspect="1"/>
          </p:cNvPicPr>
          <p:nvPr/>
        </p:nvPicPr>
        <p:blipFill>
          <a:blip r:embed="rId4"/>
          <a:stretch>
            <a:fillRect/>
          </a:stretch>
        </p:blipFill>
        <p:spPr>
          <a:xfrm>
            <a:off x="825908" y="4169700"/>
            <a:ext cx="4227590" cy="2042677"/>
          </a:xfrm>
          <a:prstGeom prst="rect">
            <a:avLst/>
          </a:prstGeom>
        </p:spPr>
      </p:pic>
      <p:sp>
        <p:nvSpPr>
          <p:cNvPr id="14" name="矩形 13">
            <a:extLst>
              <a:ext uri="{FF2B5EF4-FFF2-40B4-BE49-F238E27FC236}">
                <a16:creationId xmlns:a16="http://schemas.microsoft.com/office/drawing/2014/main" id="{3BE5473A-2DF5-2329-8784-354C16BAA55C}"/>
              </a:ext>
            </a:extLst>
          </p:cNvPr>
          <p:cNvSpPr/>
          <p:nvPr/>
        </p:nvSpPr>
        <p:spPr>
          <a:xfrm>
            <a:off x="825908" y="4222865"/>
            <a:ext cx="542921" cy="459971"/>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9537F387-D291-3F1F-908C-5A0D5587D714}"/>
              </a:ext>
            </a:extLst>
          </p:cNvPr>
          <p:cNvCxnSpPr>
            <a:cxnSpLocks/>
            <a:stCxn id="14" idx="3"/>
          </p:cNvCxnSpPr>
          <p:nvPr/>
        </p:nvCxnSpPr>
        <p:spPr>
          <a:xfrm flipV="1">
            <a:off x="1368829" y="3816995"/>
            <a:ext cx="5229607" cy="635856"/>
          </a:xfrm>
          <a:prstGeom prst="line">
            <a:avLst/>
          </a:prstGeom>
          <a:ln w="28575">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5" name="组合 4">
            <a:extLst>
              <a:ext uri="{FF2B5EF4-FFF2-40B4-BE49-F238E27FC236}">
                <a16:creationId xmlns:a16="http://schemas.microsoft.com/office/drawing/2014/main" id="{CFD9B652-E341-862F-7041-963330C09074}"/>
              </a:ext>
            </a:extLst>
          </p:cNvPr>
          <p:cNvGrpSpPr/>
          <p:nvPr/>
        </p:nvGrpSpPr>
        <p:grpSpPr>
          <a:xfrm>
            <a:off x="5974080" y="2332004"/>
            <a:ext cx="1604493" cy="461665"/>
            <a:chOff x="5974080" y="2332004"/>
            <a:chExt cx="1604493" cy="461665"/>
          </a:xfrm>
        </p:grpSpPr>
        <p:sp>
          <p:nvSpPr>
            <p:cNvPr id="19" name="矩形 18">
              <a:extLst>
                <a:ext uri="{FF2B5EF4-FFF2-40B4-BE49-F238E27FC236}">
                  <a16:creationId xmlns:a16="http://schemas.microsoft.com/office/drawing/2014/main" id="{A009545C-28E5-6DC4-156A-9B2B4F024486}"/>
                </a:ext>
              </a:extLst>
            </p:cNvPr>
            <p:cNvSpPr/>
            <p:nvPr/>
          </p:nvSpPr>
          <p:spPr>
            <a:xfrm>
              <a:off x="6598436" y="2410691"/>
              <a:ext cx="980137" cy="266008"/>
            </a:xfrm>
            <a:prstGeom prst="rect">
              <a:avLst/>
            </a:prstGeom>
            <a:noFill/>
            <a:ln w="38100">
              <a:solidFill>
                <a:schemeClr val="accent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84678A8-6E18-B3E1-0ADC-50A1EF01DA24}"/>
                </a:ext>
              </a:extLst>
            </p:cNvPr>
            <p:cNvSpPr txBox="1"/>
            <p:nvPr/>
          </p:nvSpPr>
          <p:spPr>
            <a:xfrm>
              <a:off x="5974080" y="2332004"/>
              <a:ext cx="665623" cy="461665"/>
            </a:xfrm>
            <a:prstGeom prst="rect">
              <a:avLst/>
            </a:prstGeom>
            <a:noFill/>
          </p:spPr>
          <p:txBody>
            <a:bodyPr wrap="square" rtlCol="0">
              <a:spAutoFit/>
            </a:bodyPr>
            <a:lstStyle/>
            <a:p>
              <a:r>
                <a:rPr lang="en-US" altLang="zh-CN" sz="2400" b="1" dirty="0"/>
                <a:t>pos</a:t>
              </a:r>
              <a:endParaRPr lang="zh-CN" altLang="en-US" sz="2400" b="1" dirty="0"/>
            </a:p>
          </p:txBody>
        </p:sp>
      </p:grpSp>
      <p:grpSp>
        <p:nvGrpSpPr>
          <p:cNvPr id="4" name="组合 3">
            <a:extLst>
              <a:ext uri="{FF2B5EF4-FFF2-40B4-BE49-F238E27FC236}">
                <a16:creationId xmlns:a16="http://schemas.microsoft.com/office/drawing/2014/main" id="{718AB8BD-BFDA-EBBB-8AD5-0E55B1D69D8A}"/>
              </a:ext>
            </a:extLst>
          </p:cNvPr>
          <p:cNvGrpSpPr/>
          <p:nvPr/>
        </p:nvGrpSpPr>
        <p:grpSpPr>
          <a:xfrm>
            <a:off x="7166313" y="1499814"/>
            <a:ext cx="463037" cy="3802337"/>
            <a:chOff x="7166313" y="1499814"/>
            <a:chExt cx="463037" cy="3802337"/>
          </a:xfrm>
        </p:grpSpPr>
        <p:sp>
          <p:nvSpPr>
            <p:cNvPr id="18" name="矩形 17">
              <a:extLst>
                <a:ext uri="{FF2B5EF4-FFF2-40B4-BE49-F238E27FC236}">
                  <a16:creationId xmlns:a16="http://schemas.microsoft.com/office/drawing/2014/main" id="{FA41F977-CE4B-9361-004D-7572A07C88FB}"/>
                </a:ext>
              </a:extLst>
            </p:cNvPr>
            <p:cNvSpPr/>
            <p:nvPr/>
          </p:nvSpPr>
          <p:spPr>
            <a:xfrm>
              <a:off x="7166313" y="1798336"/>
              <a:ext cx="412260" cy="3503815"/>
            </a:xfrm>
            <a:prstGeom prst="rect">
              <a:avLst/>
            </a:prstGeom>
            <a:noFill/>
            <a:ln w="38100">
              <a:solidFill>
                <a:schemeClr val="accent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3058662-57B9-2C7F-75CD-75E81A0B41D9}"/>
                </a:ext>
              </a:extLst>
            </p:cNvPr>
            <p:cNvSpPr txBox="1"/>
            <p:nvPr/>
          </p:nvSpPr>
          <p:spPr>
            <a:xfrm>
              <a:off x="7248834" y="1499814"/>
              <a:ext cx="380516" cy="461665"/>
            </a:xfrm>
            <a:prstGeom prst="rect">
              <a:avLst/>
            </a:prstGeom>
            <a:noFill/>
          </p:spPr>
          <p:txBody>
            <a:bodyPr wrap="square" rtlCol="0">
              <a:spAutoFit/>
            </a:bodyPr>
            <a:lstStyle/>
            <a:p>
              <a:r>
                <a:rPr lang="en-US" altLang="zh-CN" sz="2400" b="1" dirty="0" err="1"/>
                <a:t>i</a:t>
              </a:r>
              <a:endParaRPr lang="zh-CN" altLang="en-US" sz="2400" b="1" dirty="0"/>
            </a:p>
          </p:txBody>
        </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9C1D99B-48A5-E0AC-BA1D-FDA565951F74}"/>
                  </a:ext>
                </a:extLst>
              </p:cNvPr>
              <p:cNvSpPr txBox="1"/>
              <p:nvPr/>
            </p:nvSpPr>
            <p:spPr>
              <a:xfrm>
                <a:off x="786374" y="1215331"/>
                <a:ext cx="7193843" cy="810415"/>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333333"/>
                    </a:solidFill>
                    <a:effectLst/>
                    <a:latin typeface="Times New Roman" panose="02020603050405020304" pitchFamily="18" charset="0"/>
                    <a:cs typeface="Times New Roman" panose="02020603050405020304" pitchFamily="18" charset="0"/>
                  </a:rPr>
                  <a:t>位于</a:t>
                </a:r>
                <a:r>
                  <a:rPr lang="en-US" altLang="zh-CN" dirty="0" err="1">
                    <a:solidFill>
                      <a:srgbClr val="333333"/>
                    </a:solidFill>
                    <a:latin typeface="Times New Roman" panose="02020603050405020304" pitchFamily="18" charset="0"/>
                    <a:cs typeface="Times New Roman" panose="02020603050405020304" pitchFamily="18" charset="0"/>
                  </a:rPr>
                  <a:t>pos</a:t>
                </a:r>
                <a:r>
                  <a:rPr lang="en-US" altLang="zh-CN" b="0" i="0" dirty="0" err="1">
                    <a:solidFill>
                      <a:srgbClr val="333333"/>
                    </a:solidFill>
                    <a:effectLst/>
                    <a:latin typeface="Times New Roman" panose="02020603050405020304" pitchFamily="18" charset="0"/>
                    <a:cs typeface="Times New Roman" panose="02020603050405020304" pitchFamily="18" charset="0"/>
                  </a:rPr>
                  <a:t>+δ</a:t>
                </a:r>
                <a:r>
                  <a:rPr lang="zh-CN" altLang="en-US" b="0" i="0" dirty="0">
                    <a:solidFill>
                      <a:srgbClr val="333333"/>
                    </a:solidFill>
                    <a:effectLst/>
                    <a:latin typeface="Times New Roman" panose="02020603050405020304" pitchFamily="18" charset="0"/>
                    <a:cs typeface="Times New Roman" panose="02020603050405020304" pitchFamily="18" charset="0"/>
                  </a:rPr>
                  <a:t>出的位置编码可以线性投影到位于</a:t>
                </a:r>
                <a:r>
                  <a:rPr lang="en-US" altLang="zh-CN" b="0" i="0" dirty="0" err="1">
                    <a:solidFill>
                      <a:srgbClr val="333333"/>
                    </a:solidFill>
                    <a:effectLst/>
                    <a:latin typeface="Times New Roman" panose="02020603050405020304" pitchFamily="18" charset="0"/>
                    <a:cs typeface="Times New Roman" panose="02020603050405020304" pitchFamily="18" charset="0"/>
                  </a:rPr>
                  <a:t>i</a:t>
                </a:r>
                <a:r>
                  <a:rPr lang="zh-CN" altLang="en-US" b="0" i="0" dirty="0">
                    <a:solidFill>
                      <a:srgbClr val="333333"/>
                    </a:solidFill>
                    <a:effectLst/>
                    <a:latin typeface="Times New Roman" panose="02020603050405020304" pitchFamily="18" charset="0"/>
                    <a:cs typeface="Times New Roman" panose="02020603050405020304" pitchFamily="18" charset="0"/>
                  </a:rPr>
                  <a:t>处的位置编码</a:t>
                </a:r>
                <a:endParaRPr lang="en-US" altLang="zh-CN" b="0" i="0" dirty="0">
                  <a:solidFill>
                    <a:srgbClr val="333333"/>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dirty="0">
                    <a:solidFill>
                      <a:srgbClr val="333333"/>
                    </a:solidFill>
                    <a:latin typeface="Times New Roman" panose="02020603050405020304" pitchFamily="18" charset="0"/>
                    <a:cs typeface="Times New Roman" panose="02020603050405020304" pitchFamily="18" charset="0"/>
                  </a:rPr>
                  <a:t>记</a:t>
                </a:r>
                <a:r>
                  <a:rPr lang="el-GR" altLang="zh-CN" b="0" i="0" dirty="0">
                    <a:solidFill>
                      <a:srgbClr val="333333"/>
                    </a:solidFill>
                    <a:effectLst/>
                    <a:latin typeface="Times New Roman" panose="02020603050405020304" pitchFamily="18" charset="0"/>
                    <a:cs typeface="Times New Roman" panose="02020603050405020304" pitchFamily="18" charset="0"/>
                  </a:rPr>
                  <a:t>ω</a:t>
                </a:r>
                <a:r>
                  <a:rPr lang="en-US" altLang="zh-CN" b="0" i="0" baseline="-25000" dirty="0" err="1">
                    <a:solidFill>
                      <a:srgbClr val="333333"/>
                    </a:solidFill>
                    <a:effectLst/>
                    <a:latin typeface="Times New Roman" panose="02020603050405020304" pitchFamily="18" charset="0"/>
                    <a:cs typeface="Times New Roman" panose="02020603050405020304" pitchFamily="18" charset="0"/>
                  </a:rPr>
                  <a:t>i</a:t>
                </a:r>
                <a:r>
                  <a:rPr lang="en-US" altLang="zh-CN" b="0" i="0" dirty="0">
                    <a:solidFill>
                      <a:srgbClr val="333333"/>
                    </a:solidFill>
                    <a:effectLst/>
                    <a:latin typeface="Times New Roman" panose="02020603050405020304" pitchFamily="18" charset="0"/>
                    <a:cs typeface="Times New Roman" panose="02020603050405020304" pitchFamily="18" charset="0"/>
                  </a:rPr>
                  <a:t>=</a:t>
                </a:r>
                <a:r>
                  <a:rPr lang="en-US" altLang="zh-CN" sz="1800" b="0" dirty="0"/>
                  <a:t> </a:t>
                </a: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1/10000</m:t>
                        </m:r>
                      </m:e>
                      <m:sup>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𝑖</m:t>
                            </m:r>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𝑑</m:t>
                                </m:r>
                              </m:e>
                              <m:sub>
                                <m:r>
                                  <a:rPr lang="en-US" altLang="zh-CN" sz="1800" b="0" i="1" smtClean="0">
                                    <a:latin typeface="Cambria Math" panose="02040503050406030204" pitchFamily="18" charset="0"/>
                                  </a:rPr>
                                  <m:t>𝑚𝑜𝑑𝑒𝑙</m:t>
                                </m:r>
                              </m:sub>
                            </m:sSub>
                          </m:den>
                        </m:f>
                      </m:sup>
                    </m:sSup>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69C1D99B-48A5-E0AC-BA1D-FDA565951F74}"/>
                  </a:ext>
                </a:extLst>
              </p:cNvPr>
              <p:cNvSpPr txBox="1">
                <a:spLocks noRot="1" noChangeAspect="1" noMove="1" noResize="1" noEditPoints="1" noAdjustHandles="1" noChangeArrowheads="1" noChangeShapeType="1" noTextEdit="1"/>
              </p:cNvSpPr>
              <p:nvPr/>
            </p:nvSpPr>
            <p:spPr>
              <a:xfrm>
                <a:off x="786374" y="1215331"/>
                <a:ext cx="7193843" cy="810415"/>
              </a:xfrm>
              <a:prstGeom prst="rect">
                <a:avLst/>
              </a:prstGeom>
              <a:blipFill>
                <a:blip r:embed="rId5"/>
                <a:stretch>
                  <a:fillRect l="-593" t="-5263" b="-10526"/>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687F2BBE-F18F-8670-47A1-0B1CBA0E1CAD}"/>
              </a:ext>
            </a:extLst>
          </p:cNvPr>
          <p:cNvGrpSpPr/>
          <p:nvPr/>
        </p:nvGrpSpPr>
        <p:grpSpPr>
          <a:xfrm>
            <a:off x="786375" y="2878300"/>
            <a:ext cx="5397135" cy="616387"/>
            <a:chOff x="5179398" y="6033157"/>
            <a:chExt cx="5397135" cy="61638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E01FA26-AEC2-BFCE-60DF-25EC64B040AC}"/>
                    </a:ext>
                  </a:extLst>
                </p:cNvPr>
                <p:cNvSpPr txBox="1"/>
                <p:nvPr/>
              </p:nvSpPr>
              <p:spPr>
                <a:xfrm>
                  <a:off x="5179398" y="6033157"/>
                  <a:ext cx="2261132" cy="616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sty m:val="p"/>
                                      <m:brk m:alnAt="7"/>
                                    </m:rPr>
                                    <a:rPr lang="en-US" altLang="zh-CN" b="0" i="0" smtClean="0">
                                      <a:latin typeface="Cambria Math" panose="02040503050406030204" pitchFamily="18" charset="0"/>
                                    </a:rPr>
                                    <m:t>c</m:t>
                                  </m:r>
                                  <m:r>
                                    <m:rPr>
                                      <m:sty m:val="p"/>
                                    </m:rPr>
                                    <a:rPr lang="en-US" altLang="zh-CN" b="0" i="0" smtClean="0">
                                      <a:latin typeface="Cambria Math" panose="02040503050406030204" pitchFamily="18" charset="0"/>
                                    </a:rPr>
                                    <m:t>os</m:t>
                                  </m:r>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b="0" i="1" smtClean="0">
                                      <a:latin typeface="Cambria Math" panose="02040503050406030204" pitchFamily="18" charset="0"/>
                                    </a:rPr>
                                    <m:t>)</m:t>
                                  </m:r>
                                </m:e>
                                <m:e>
                                  <m:r>
                                    <m:rPr>
                                      <m:sty m:val="p"/>
                                    </m:rPr>
                                    <a:rPr lang="en-US" altLang="zh-CN" b="0" i="0" smtClean="0">
                                      <a:latin typeface="Cambria Math" panose="02040503050406030204" pitchFamily="18" charset="0"/>
                                    </a:rPr>
                                    <m:t>s</m:t>
                                  </m:r>
                                  <m:r>
                                    <a:rPr lang="en-US" altLang="zh-CN" b="0" i="1" smtClean="0">
                                      <a:latin typeface="Cambria Math" panose="02040503050406030204" pitchFamily="18" charset="0"/>
                                    </a:rPr>
                                    <m:t>𝑖𝑛</m:t>
                                  </m:r>
                                  <m:r>
                                    <m:rPr>
                                      <m:brk m:alnAt="7"/>
                                    </m:rPr>
                                    <a:rPr lang="en-US" altLang="zh-CN" i="1">
                                      <a:latin typeface="Cambria Math" panose="02040503050406030204" pitchFamily="18" charset="0"/>
                                    </a:rPr>
                                    <m:t>⁡</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mr>
                              <m:mr>
                                <m:e>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sin</m:t>
                                  </m:r>
                                  <m:r>
                                    <m:rPr>
                                      <m:brk m:alnAt="7"/>
                                    </m:rPr>
                                    <a:rPr lang="en-US" altLang="zh-CN" i="1">
                                      <a:latin typeface="Cambria Math" panose="02040503050406030204" pitchFamily="18" charset="0"/>
                                    </a:rPr>
                                    <m:t>⁡</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e>
                                  <m:r>
                                    <m:rPr>
                                      <m:sty m:val="p"/>
                                    </m:rPr>
                                    <a:rPr lang="en-US" altLang="zh-CN" b="0" i="0" smtClean="0">
                                      <a:latin typeface="Cambria Math" panose="02040503050406030204" pitchFamily="18" charset="0"/>
                                    </a:rPr>
                                    <m:t>cos</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mr>
                            </m:m>
                          </m:e>
                        </m:d>
                      </m:oMath>
                    </m:oMathPara>
                  </a14:m>
                  <a:endParaRPr lang="zh-CN" altLang="en-US" dirty="0"/>
                </a:p>
              </p:txBody>
            </p:sp>
          </mc:Choice>
          <mc:Fallback xmlns="">
            <p:sp>
              <p:nvSpPr>
                <p:cNvPr id="9" name="文本框 8">
                  <a:extLst>
                    <a:ext uri="{FF2B5EF4-FFF2-40B4-BE49-F238E27FC236}">
                      <a16:creationId xmlns:a16="http://schemas.microsoft.com/office/drawing/2014/main" id="{5E01FA26-AEC2-BFCE-60DF-25EC64B040AC}"/>
                    </a:ext>
                  </a:extLst>
                </p:cNvPr>
                <p:cNvSpPr txBox="1">
                  <a:spLocks noRot="1" noChangeAspect="1" noMove="1" noResize="1" noEditPoints="1" noAdjustHandles="1" noChangeArrowheads="1" noChangeShapeType="1" noTextEdit="1"/>
                </p:cNvSpPr>
                <p:nvPr/>
              </p:nvSpPr>
              <p:spPr>
                <a:xfrm>
                  <a:off x="5179398" y="6033157"/>
                  <a:ext cx="2261132" cy="616387"/>
                </a:xfrm>
                <a:prstGeom prst="rect">
                  <a:avLst/>
                </a:prstGeom>
                <a:blipFill>
                  <a:blip r:embed="rId6"/>
                  <a:stretch>
                    <a:fillRect b="-9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CF521DC-08E9-B668-E1FA-00E8C5270B31}"/>
                    </a:ext>
                  </a:extLst>
                </p:cNvPr>
                <p:cNvSpPr txBox="1"/>
                <p:nvPr/>
              </p:nvSpPr>
              <p:spPr>
                <a:xfrm>
                  <a:off x="7437119" y="6067460"/>
                  <a:ext cx="1220142" cy="547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m>
                              <m:mPr>
                                <m:plcHide m:val="on"/>
                                <m:mcs>
                                  <m:mc>
                                    <m:mcPr>
                                      <m:count m:val="1"/>
                                      <m:mcJc m:val="center"/>
                                    </m:mcPr>
                                  </m:mc>
                                </m:mcs>
                                <m:ctrlPr>
                                  <a:rPr lang="zh-CN" altLang="en-US" sz="2000" i="1">
                                    <a:solidFill>
                                      <a:schemeClr val="tx1"/>
                                    </a:solidFill>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e>
                              </m:m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r>
                                    <a:rPr lang="en-US" altLang="zh-CN" sz="2000" b="0" i="0" baseline="-25000" smtClean="0">
                                      <a:latin typeface="Cambria Math" panose="02040503050406030204" pitchFamily="18" charset="0"/>
                                    </a:rPr>
                                    <m:t>+1</m:t>
                                  </m:r>
                                </m:e>
                              </m:mr>
                            </m:m>
                          </m:e>
                        </m:d>
                      </m:oMath>
                    </m:oMathPara>
                  </a14:m>
                  <a:endParaRPr lang="zh-CN" altLang="en-US" sz="2000" dirty="0">
                    <a:solidFill>
                      <a:schemeClr val="tx1"/>
                    </a:solidFill>
                  </a:endParaRPr>
                </a:p>
              </p:txBody>
            </p:sp>
          </mc:Choice>
          <mc:Fallback xmlns="">
            <p:sp>
              <p:nvSpPr>
                <p:cNvPr id="15" name="文本框 14">
                  <a:extLst>
                    <a:ext uri="{FF2B5EF4-FFF2-40B4-BE49-F238E27FC236}">
                      <a16:creationId xmlns:a16="http://schemas.microsoft.com/office/drawing/2014/main" id="{5CF521DC-08E9-B668-E1FA-00E8C5270B31}"/>
                    </a:ext>
                  </a:extLst>
                </p:cNvPr>
                <p:cNvSpPr txBox="1">
                  <a:spLocks noRot="1" noChangeAspect="1" noMove="1" noResize="1" noEditPoints="1" noAdjustHandles="1" noChangeArrowheads="1" noChangeShapeType="1" noTextEdit="1"/>
                </p:cNvSpPr>
                <p:nvPr/>
              </p:nvSpPr>
              <p:spPr>
                <a:xfrm>
                  <a:off x="7437119" y="6067460"/>
                  <a:ext cx="1220142" cy="547779"/>
                </a:xfrm>
                <a:prstGeom prst="rect">
                  <a:avLst/>
                </a:prstGeom>
                <a:blipFill>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1ACE1FC-205A-476D-0C8C-54AF9F5BBC7D}"/>
                    </a:ext>
                  </a:extLst>
                </p:cNvPr>
                <p:cNvSpPr txBox="1"/>
                <p:nvPr/>
              </p:nvSpPr>
              <p:spPr>
                <a:xfrm>
                  <a:off x="9024378" y="6063698"/>
                  <a:ext cx="1552155" cy="547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m>
                              <m:mPr>
                                <m:plcHide m:val="on"/>
                                <m:mcs>
                                  <m:mc>
                                    <m:mcPr>
                                      <m:count m:val="1"/>
                                      <m:mcJc m:val="center"/>
                                    </m:mcPr>
                                  </m:mc>
                                </m:mcs>
                                <m:ctrlPr>
                                  <a:rPr lang="zh-CN" altLang="en-US" sz="2000" i="1">
                                    <a:solidFill>
                                      <a:schemeClr val="tx1"/>
                                    </a:solidFill>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b="0" i="1" baseline="-25000" smtClean="0">
                                      <a:latin typeface="Cambria Math" panose="02040503050406030204" pitchFamily="18" charset="0"/>
                                    </a:rPr>
                                    <m:t>+</m:t>
                                  </m:r>
                                  <m:r>
                                    <m:rPr>
                                      <m:sty m:val="p"/>
                                    </m:rPr>
                                    <a:rPr lang="en-US" altLang="zh-CN" sz="2000" i="1" baseline="-25000">
                                      <a:latin typeface="Cambria Math" panose="02040503050406030204" pitchFamily="18" charset="0"/>
                                    </a:rPr>
                                    <m:t>δ</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e>
                              </m:m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b="0" i="1" baseline="-25000" smtClean="0">
                                      <a:latin typeface="Cambria Math" panose="02040503050406030204" pitchFamily="18" charset="0"/>
                                    </a:rPr>
                                    <m:t>+</m:t>
                                  </m:r>
                                  <m:r>
                                    <m:rPr>
                                      <m:sty m:val="p"/>
                                    </m:rPr>
                                    <a:rPr lang="en-US" altLang="zh-CN" sz="2000" i="1" baseline="-25000">
                                      <a:latin typeface="Cambria Math" panose="02040503050406030204" pitchFamily="18" charset="0"/>
                                    </a:rPr>
                                    <m:t>δ</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r>
                                    <a:rPr lang="en-US" altLang="zh-CN" sz="2000" b="0" i="0" baseline="-25000" smtClean="0">
                                      <a:latin typeface="Cambria Math" panose="02040503050406030204" pitchFamily="18" charset="0"/>
                                    </a:rPr>
                                    <m:t>+1</m:t>
                                  </m:r>
                                </m:e>
                              </m:mr>
                            </m:m>
                          </m:e>
                        </m:d>
                      </m:oMath>
                    </m:oMathPara>
                  </a14:m>
                  <a:endParaRPr lang="zh-CN" altLang="en-US" sz="2000" dirty="0">
                    <a:solidFill>
                      <a:schemeClr val="tx1"/>
                    </a:solidFill>
                  </a:endParaRPr>
                </a:p>
              </p:txBody>
            </p:sp>
          </mc:Choice>
          <mc:Fallback xmlns="">
            <p:sp>
              <p:nvSpPr>
                <p:cNvPr id="17" name="文本框 16">
                  <a:extLst>
                    <a:ext uri="{FF2B5EF4-FFF2-40B4-BE49-F238E27FC236}">
                      <a16:creationId xmlns:a16="http://schemas.microsoft.com/office/drawing/2014/main" id="{81ACE1FC-205A-476D-0C8C-54AF9F5BBC7D}"/>
                    </a:ext>
                  </a:extLst>
                </p:cNvPr>
                <p:cNvSpPr txBox="1">
                  <a:spLocks noRot="1" noChangeAspect="1" noMove="1" noResize="1" noEditPoints="1" noAdjustHandles="1" noChangeArrowheads="1" noChangeShapeType="1" noTextEdit="1"/>
                </p:cNvSpPr>
                <p:nvPr/>
              </p:nvSpPr>
              <p:spPr>
                <a:xfrm>
                  <a:off x="9024378" y="6063698"/>
                  <a:ext cx="1552155" cy="547779"/>
                </a:xfrm>
                <a:prstGeom prst="rect">
                  <a:avLst/>
                </a:prstGeom>
                <a:blipFill>
                  <a:blip r:embed="rId8"/>
                  <a:stretch>
                    <a:fillRect b="-10000"/>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64BFB4C-F8A2-0E5B-F212-D5E84C2517FB}"/>
                </a:ext>
              </a:extLst>
            </p:cNvPr>
            <p:cNvSpPr txBox="1"/>
            <p:nvPr/>
          </p:nvSpPr>
          <p:spPr>
            <a:xfrm>
              <a:off x="8723763" y="6156683"/>
              <a:ext cx="470114" cy="369332"/>
            </a:xfrm>
            <a:prstGeom prst="rect">
              <a:avLst/>
            </a:prstGeom>
            <a:noFill/>
          </p:spPr>
          <p:txBody>
            <a:bodyPr wrap="square" rtlCol="0">
              <a:spAutoFit/>
            </a:bodyPr>
            <a:lstStyle/>
            <a:p>
              <a:r>
                <a:rPr lang="en-US" altLang="zh-CN" dirty="0"/>
                <a:t>=</a:t>
              </a:r>
              <a:endParaRPr lang="zh-CN" altLang="en-US" dirty="0"/>
            </a:p>
          </p:txBody>
        </p:sp>
      </p:grpSp>
      <p:sp>
        <p:nvSpPr>
          <p:cNvPr id="3" name="矩形 2">
            <a:extLst>
              <a:ext uri="{FF2B5EF4-FFF2-40B4-BE49-F238E27FC236}">
                <a16:creationId xmlns:a16="http://schemas.microsoft.com/office/drawing/2014/main" id="{CEB52BB1-6168-E1BF-DACD-B34A13A22432}"/>
              </a:ext>
            </a:extLst>
          </p:cNvPr>
          <p:cNvSpPr/>
          <p:nvPr/>
        </p:nvSpPr>
        <p:spPr>
          <a:xfrm>
            <a:off x="7166312" y="2410691"/>
            <a:ext cx="412261" cy="266008"/>
          </a:xfrm>
          <a:prstGeom prst="rect">
            <a:avLst/>
          </a:prstGeom>
          <a:gradFill flip="none" rotWithShape="1">
            <a:gsLst>
              <a:gs pos="0">
                <a:schemeClr val="accent2">
                  <a:lumMod val="40000"/>
                  <a:lumOff val="60000"/>
                  <a:tint val="66000"/>
                  <a:satMod val="160000"/>
                  <a:alpha val="40000"/>
                </a:schemeClr>
              </a:gs>
              <a:gs pos="50000">
                <a:schemeClr val="accent2">
                  <a:lumMod val="40000"/>
                  <a:lumOff val="60000"/>
                  <a:tint val="44500"/>
                  <a:satMod val="160000"/>
                </a:schemeClr>
              </a:gs>
              <a:gs pos="100000">
                <a:schemeClr val="accent2">
                  <a:lumMod val="40000"/>
                  <a:lumOff val="60000"/>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75418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8.33333E-7 -1.11111E-6 L -0.00078 0.03889 " pathEditMode="relative" rAng="0" ptsTypes="AA">
                                      <p:cBhvr>
                                        <p:cTn id="18" dur="2000" fill="hold"/>
                                        <p:tgtEl>
                                          <p:spTgt spid="5"/>
                                        </p:tgtEl>
                                        <p:attrNameLst>
                                          <p:attrName>ppt_x</p:attrName>
                                          <p:attrName>ppt_y</p:attrName>
                                        </p:attrNameLst>
                                      </p:cBhvr>
                                      <p:rCtr x="-39" y="1944"/>
                                    </p:animMotion>
                                  </p:childTnLst>
                                </p:cTn>
                              </p:par>
                            </p:childTnLst>
                          </p:cTn>
                        </p:par>
                        <p:par>
                          <p:cTn id="19" fill="hold">
                            <p:stCondLst>
                              <p:cond delay="2000"/>
                            </p:stCondLst>
                            <p:childTnLst>
                              <p:par>
                                <p:cTn id="20" presetID="42" presetClass="path" presetSubtype="0" accel="50000" decel="50000" fill="hold" grpId="1" nodeType="afterEffect">
                                  <p:stCondLst>
                                    <p:cond delay="500"/>
                                  </p:stCondLst>
                                  <p:childTnLst>
                                    <p:animMotion origin="layout" path="M 2.5E-6 -3.33333E-6 L 0.00013 0.0419 " pathEditMode="relative" rAng="0" ptsTypes="AA">
                                      <p:cBhvr>
                                        <p:cTn id="21" dur="500" fill="hold"/>
                                        <p:tgtEl>
                                          <p:spTgt spid="3"/>
                                        </p:tgtEl>
                                        <p:attrNameLst>
                                          <p:attrName>ppt_x</p:attrName>
                                          <p:attrName>ppt_y</p:attrName>
                                        </p:attrNameLst>
                                      </p:cBhvr>
                                      <p:rCtr x="0" y="2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FD3B5C-4286-97BE-234C-2DA71EDC40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D11C222-3736-3BDF-67E1-6B62150C5DF7}"/>
                  </a:ext>
                </a:extLst>
              </p:cNvPr>
              <p:cNvGraphicFramePr>
                <a:graphicFrameLocks noGrp="1"/>
              </p:cNvGraphicFramePr>
              <p:nvPr>
                <p:extLst>
                  <p:ext uri="{D42A27DB-BD31-4B8C-83A1-F6EECF244321}">
                    <p14:modId xmlns:p14="http://schemas.microsoft.com/office/powerpoint/2010/main" val="4270831003"/>
                  </p:ext>
                </p:extLst>
              </p:nvPr>
            </p:nvGraphicFramePr>
            <p:xfrm>
              <a:off x="359110" y="1833881"/>
              <a:ext cx="4279391" cy="1584621"/>
            </p:xfrm>
            <a:graphic>
              <a:graphicData uri="http://schemas.openxmlformats.org/drawingml/2006/table">
                <a:tbl>
                  <a:tblPr firstRow="1" bandRow="1">
                    <a:tableStyleId>{72833802-FEF1-4C79-8D5D-14CF1EAF98D9}</a:tableStyleId>
                  </a:tblPr>
                  <a:tblGrid>
                    <a:gridCol w="1618488">
                      <a:extLst>
                        <a:ext uri="{9D8B030D-6E8A-4147-A177-3AD203B41FA5}">
                          <a16:colId xmlns:a16="http://schemas.microsoft.com/office/drawing/2014/main" val="20000"/>
                        </a:ext>
                      </a:extLst>
                    </a:gridCol>
                    <a:gridCol w="516361">
                      <a:extLst>
                        <a:ext uri="{9D8B030D-6E8A-4147-A177-3AD203B41FA5}">
                          <a16:colId xmlns:a16="http://schemas.microsoft.com/office/drawing/2014/main" val="20001"/>
                        </a:ext>
                      </a:extLst>
                    </a:gridCol>
                    <a:gridCol w="553119">
                      <a:extLst>
                        <a:ext uri="{9D8B030D-6E8A-4147-A177-3AD203B41FA5}">
                          <a16:colId xmlns:a16="http://schemas.microsoft.com/office/drawing/2014/main" val="20002"/>
                        </a:ext>
                      </a:extLst>
                    </a:gridCol>
                    <a:gridCol w="543415">
                      <a:extLst>
                        <a:ext uri="{9D8B030D-6E8A-4147-A177-3AD203B41FA5}">
                          <a16:colId xmlns:a16="http://schemas.microsoft.com/office/drawing/2014/main" val="20003"/>
                        </a:ext>
                      </a:extLst>
                    </a:gridCol>
                    <a:gridCol w="524004">
                      <a:extLst>
                        <a:ext uri="{9D8B030D-6E8A-4147-A177-3AD203B41FA5}">
                          <a16:colId xmlns:a16="http://schemas.microsoft.com/office/drawing/2014/main" val="20004"/>
                        </a:ext>
                      </a:extLst>
                    </a:gridCol>
                    <a:gridCol w="524004">
                      <a:extLst>
                        <a:ext uri="{9D8B030D-6E8A-4147-A177-3AD203B41FA5}">
                          <a16:colId xmlns:a16="http://schemas.microsoft.com/office/drawing/2014/main" val="20005"/>
                        </a:ext>
                      </a:extLst>
                    </a:gridCol>
                  </a:tblGrid>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0" i="0" dirty="0">
                              <a:solidFill>
                                <a:schemeClr val="tx1"/>
                              </a:solidFill>
                              <a:effectLst/>
                              <a:latin typeface="Arial Black" panose="020B0A04020102020204" pitchFamily="34" charset="0"/>
                            </a:rPr>
                            <a:t>I</a:t>
                          </a:r>
                          <a:endParaRPr lang="en-US" altLang="zh-CN"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𝟏</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like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𝟐</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apple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𝟑</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6" name="表格 5">
                <a:extLst>
                  <a:ext uri="{FF2B5EF4-FFF2-40B4-BE49-F238E27FC236}">
                    <a16:creationId xmlns:a16="http://schemas.microsoft.com/office/drawing/2014/main" id="{FD11C222-3736-3BDF-67E1-6B62150C5DF7}"/>
                  </a:ext>
                </a:extLst>
              </p:cNvPr>
              <p:cNvGraphicFramePr>
                <a:graphicFrameLocks noGrp="1"/>
              </p:cNvGraphicFramePr>
              <p:nvPr>
                <p:extLst>
                  <p:ext uri="{D42A27DB-BD31-4B8C-83A1-F6EECF244321}">
                    <p14:modId xmlns:p14="http://schemas.microsoft.com/office/powerpoint/2010/main" val="4270831003"/>
                  </p:ext>
                </p:extLst>
              </p:nvPr>
            </p:nvGraphicFramePr>
            <p:xfrm>
              <a:off x="359110" y="1833881"/>
              <a:ext cx="4279391" cy="1584621"/>
            </p:xfrm>
            <a:graphic>
              <a:graphicData uri="http://schemas.openxmlformats.org/drawingml/2006/table">
                <a:tbl>
                  <a:tblPr firstRow="1" bandRow="1">
                    <a:tableStyleId>{72833802-FEF1-4C79-8D5D-14CF1EAF98D9}</a:tableStyleId>
                  </a:tblPr>
                  <a:tblGrid>
                    <a:gridCol w="1618488">
                      <a:extLst>
                        <a:ext uri="{9D8B030D-6E8A-4147-A177-3AD203B41FA5}">
                          <a16:colId xmlns:a16="http://schemas.microsoft.com/office/drawing/2014/main" val="20000"/>
                        </a:ext>
                      </a:extLst>
                    </a:gridCol>
                    <a:gridCol w="516361">
                      <a:extLst>
                        <a:ext uri="{9D8B030D-6E8A-4147-A177-3AD203B41FA5}">
                          <a16:colId xmlns:a16="http://schemas.microsoft.com/office/drawing/2014/main" val="20001"/>
                        </a:ext>
                      </a:extLst>
                    </a:gridCol>
                    <a:gridCol w="553119">
                      <a:extLst>
                        <a:ext uri="{9D8B030D-6E8A-4147-A177-3AD203B41FA5}">
                          <a16:colId xmlns:a16="http://schemas.microsoft.com/office/drawing/2014/main" val="20002"/>
                        </a:ext>
                      </a:extLst>
                    </a:gridCol>
                    <a:gridCol w="543415">
                      <a:extLst>
                        <a:ext uri="{9D8B030D-6E8A-4147-A177-3AD203B41FA5}">
                          <a16:colId xmlns:a16="http://schemas.microsoft.com/office/drawing/2014/main" val="20003"/>
                        </a:ext>
                      </a:extLst>
                    </a:gridCol>
                    <a:gridCol w="524004">
                      <a:extLst>
                        <a:ext uri="{9D8B030D-6E8A-4147-A177-3AD203B41FA5}">
                          <a16:colId xmlns:a16="http://schemas.microsoft.com/office/drawing/2014/main" val="20004"/>
                        </a:ext>
                      </a:extLst>
                    </a:gridCol>
                    <a:gridCol w="524004">
                      <a:extLst>
                        <a:ext uri="{9D8B030D-6E8A-4147-A177-3AD203B41FA5}">
                          <a16:colId xmlns:a16="http://schemas.microsoft.com/office/drawing/2014/main" val="20005"/>
                        </a:ext>
                      </a:extLst>
                    </a:gridCol>
                  </a:tblGrid>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0" i="0" dirty="0">
                              <a:solidFill>
                                <a:schemeClr val="tx1"/>
                              </a:solidFill>
                              <a:effectLst/>
                              <a:latin typeface="Arial Black" panose="020B0A04020102020204" pitchFamily="34" charset="0"/>
                            </a:rPr>
                            <a:t>I</a:t>
                          </a:r>
                          <a:endParaRPr lang="en-US" altLang="zh-CN"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5747" b="-202299"/>
                          </a:stretch>
                        </a:blipFill>
                      </a:tcPr>
                    </a:tc>
                    <a:extLst>
                      <a:ext uri="{0D108BD9-81ED-4DB2-BD59-A6C34878D82A}">
                        <a16:rowId xmlns:a16="http://schemas.microsoft.com/office/drawing/2014/main" val="10000"/>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like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105747" b="-102299"/>
                          </a:stretch>
                        </a:blipFill>
                      </a:tcPr>
                    </a:tc>
                    <a:extLst>
                      <a:ext uri="{0D108BD9-81ED-4DB2-BD59-A6C34878D82A}">
                        <a16:rowId xmlns:a16="http://schemas.microsoft.com/office/drawing/2014/main" val="10001"/>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apple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205747" b="-2299"/>
                          </a:stretch>
                        </a:blipFill>
                      </a:tcPr>
                    </a:tc>
                    <a:extLst>
                      <a:ext uri="{0D108BD9-81ED-4DB2-BD59-A6C34878D82A}">
                        <a16:rowId xmlns:a16="http://schemas.microsoft.com/office/drawing/2014/main" val="10002"/>
                      </a:ext>
                    </a:extLst>
                  </a:tr>
                </a:tbl>
              </a:graphicData>
            </a:graphic>
          </p:graphicFrame>
        </mc:Fallback>
      </mc:AlternateContent>
      <p:graphicFrame>
        <p:nvGraphicFramePr>
          <p:cNvPr id="7" name="表格 6">
            <a:extLst>
              <a:ext uri="{FF2B5EF4-FFF2-40B4-BE49-F238E27FC236}">
                <a16:creationId xmlns:a16="http://schemas.microsoft.com/office/drawing/2014/main" id="{4ED30AD1-1A35-703F-119D-DE6A601123DF}"/>
              </a:ext>
            </a:extLst>
          </p:cNvPr>
          <p:cNvGraphicFramePr>
            <a:graphicFrameLocks noGrp="1"/>
          </p:cNvGraphicFramePr>
          <p:nvPr>
            <p:extLst>
              <p:ext uri="{D42A27DB-BD31-4B8C-83A1-F6EECF244321}">
                <p14:modId xmlns:p14="http://schemas.microsoft.com/office/powerpoint/2010/main" val="3307033868"/>
              </p:ext>
            </p:extLst>
          </p:nvPr>
        </p:nvGraphicFramePr>
        <p:xfrm>
          <a:off x="5181049" y="1823382"/>
          <a:ext cx="3499768" cy="1605618"/>
        </p:xfrm>
        <a:graphic>
          <a:graphicData uri="http://schemas.openxmlformats.org/drawingml/2006/table">
            <a:tbl>
              <a:tblPr firstRow="1" bandRow="1">
                <a:tableStyleId>{72833802-FEF1-4C79-8D5D-14CF1EAF98D9}</a:tableStyleId>
              </a:tblPr>
              <a:tblGrid>
                <a:gridCol w="874942">
                  <a:extLst>
                    <a:ext uri="{9D8B030D-6E8A-4147-A177-3AD203B41FA5}">
                      <a16:colId xmlns:a16="http://schemas.microsoft.com/office/drawing/2014/main" val="20000"/>
                    </a:ext>
                  </a:extLst>
                </a:gridCol>
                <a:gridCol w="874942">
                  <a:extLst>
                    <a:ext uri="{9D8B030D-6E8A-4147-A177-3AD203B41FA5}">
                      <a16:colId xmlns:a16="http://schemas.microsoft.com/office/drawing/2014/main" val="20001"/>
                    </a:ext>
                  </a:extLst>
                </a:gridCol>
                <a:gridCol w="874942">
                  <a:extLst>
                    <a:ext uri="{9D8B030D-6E8A-4147-A177-3AD203B41FA5}">
                      <a16:colId xmlns:a16="http://schemas.microsoft.com/office/drawing/2014/main" val="20002"/>
                    </a:ext>
                  </a:extLst>
                </a:gridCol>
                <a:gridCol w="874942">
                  <a:extLst>
                    <a:ext uri="{9D8B030D-6E8A-4147-A177-3AD203B41FA5}">
                      <a16:colId xmlns:a16="http://schemas.microsoft.com/office/drawing/2014/main" val="20003"/>
                    </a:ext>
                  </a:extLst>
                </a:gridCol>
              </a:tblGrid>
              <a:tr h="535206">
                <a:tc>
                  <a:txBody>
                    <a:bodyPr/>
                    <a:lstStyle/>
                    <a:p>
                      <a:pPr algn="ctr"/>
                      <a:r>
                        <a:rPr lang="en-US" altLang="zh-CN" sz="1400"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tc>
                  <a:txBody>
                    <a:bodyPr/>
                    <a:lstStyle/>
                    <a:p>
                      <a:pPr algn="ctr"/>
                      <a:r>
                        <a:rPr lang="en-US" altLang="zh-CN" sz="1400" b="1"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0"/>
                  </a:ext>
                </a:extLst>
              </a:tr>
              <a:tr h="535206">
                <a:tc>
                  <a:txBody>
                    <a:bodyPr/>
                    <a:lstStyle/>
                    <a:p>
                      <a:pPr algn="ctr"/>
                      <a:r>
                        <a:rPr lang="en-US" altLang="zh-CN" sz="1400" b="1" dirty="0"/>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A34"/>
                    </a:solidFill>
                  </a:tcPr>
                </a:tc>
                <a:tc>
                  <a:txBody>
                    <a:bodyPr/>
                    <a:lstStyle/>
                    <a:p>
                      <a:pPr algn="ctr"/>
                      <a:r>
                        <a:rPr lang="en-US" altLang="zh-CN" sz="1400" b="1" dirty="0">
                          <a:solidFill>
                            <a:schemeClr val="bg1"/>
                          </a:solidFill>
                        </a:rPr>
                        <a:t>0.0001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t>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55C"/>
                    </a:solidFill>
                  </a:tcPr>
                </a:tc>
                <a:tc>
                  <a:txBody>
                    <a:bodyPr/>
                    <a:lstStyle/>
                    <a:p>
                      <a:pPr algn="ctr"/>
                      <a:r>
                        <a:rPr lang="en-US" altLang="zh-CN" sz="14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1"/>
                  </a:ext>
                </a:extLst>
              </a:tr>
              <a:tr h="535206">
                <a:tc>
                  <a:txBody>
                    <a:bodyPr/>
                    <a:lstStyle/>
                    <a:p>
                      <a:pPr algn="ctr"/>
                      <a:r>
                        <a:rPr lang="en-US" altLang="zh-CN" sz="1400" b="1" dirty="0"/>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pPr algn="ctr"/>
                      <a:r>
                        <a:rPr lang="en-US" altLang="zh-CN" sz="1400" b="1" dirty="0">
                          <a:solidFill>
                            <a:schemeClr val="bg1"/>
                          </a:solidFill>
                        </a:rPr>
                        <a:t>0.0002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bg1"/>
                          </a:solidFill>
                        </a:rPr>
                        <a:t>-0.42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95F8B"/>
                    </a:solidFill>
                  </a:tcPr>
                </a:tc>
                <a:tc>
                  <a:txBody>
                    <a:bodyPr/>
                    <a:lstStyle/>
                    <a:p>
                      <a:pPr algn="ctr"/>
                      <a:r>
                        <a:rPr lang="en-US" altLang="zh-CN" sz="14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ADC0FFC-C35D-F817-B36E-3E4102B7F89B}"/>
                  </a:ext>
                </a:extLst>
              </p:cNvPr>
              <p:cNvSpPr txBox="1"/>
              <p:nvPr/>
            </p:nvSpPr>
            <p:spPr>
              <a:xfrm>
                <a:off x="4744049" y="2487691"/>
                <a:ext cx="160655" cy="215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MS Mincho" charset="0"/>
                          <a:cs typeface="Cambria Math" panose="02040503050406030204" pitchFamily="18" charset="0"/>
                        </a:rPr>
                        <m:t>+</m:t>
                      </m:r>
                    </m:oMath>
                  </m:oMathPara>
                </a14:m>
                <a:endParaRPr lang="en-US" altLang="zh-CN" sz="1400" b="0" i="1" dirty="0">
                  <a:latin typeface="Cambria Math" panose="02040503050406030204" pitchFamily="18" charset="0"/>
                  <a:ea typeface="MS Mincho" charset="0"/>
                  <a:cs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BADC0FFC-C35D-F817-B36E-3E4102B7F89B}"/>
                  </a:ext>
                </a:extLst>
              </p:cNvPr>
              <p:cNvSpPr txBox="1">
                <a:spLocks noRot="1" noChangeAspect="1" noMove="1" noResize="1" noEditPoints="1" noAdjustHandles="1" noChangeArrowheads="1" noChangeShapeType="1" noTextEdit="1"/>
              </p:cNvSpPr>
              <p:nvPr/>
            </p:nvSpPr>
            <p:spPr>
              <a:xfrm>
                <a:off x="4744049" y="2487691"/>
                <a:ext cx="160655" cy="215265"/>
              </a:xfrm>
              <a:prstGeom prst="rect">
                <a:avLst/>
              </a:prstGeom>
              <a:blipFill>
                <a:blip r:embed="rId3"/>
                <a:stretch>
                  <a:fillRect l="-25926" r="-25926" b="-1142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7A14DB8-4D7C-5106-2C14-0270A093ABFB}"/>
              </a:ext>
            </a:extLst>
          </p:cNvPr>
          <p:cNvSpPr txBox="1"/>
          <p:nvPr/>
        </p:nvSpPr>
        <p:spPr>
          <a:xfrm>
            <a:off x="359110" y="1472312"/>
            <a:ext cx="1466416" cy="337185"/>
          </a:xfrm>
          <a:prstGeom prst="rect">
            <a:avLst/>
          </a:prstGeom>
          <a:noFill/>
        </p:spPr>
        <p:txBody>
          <a:bodyPr wrap="square" rtlCol="0">
            <a:spAutoFit/>
          </a:bodyPr>
          <a:lstStyle/>
          <a:p>
            <a:pPr algn="ctr"/>
            <a:r>
              <a:rPr lang="en-US" altLang="zh-CN" sz="1600" dirty="0"/>
              <a:t>Input</a:t>
            </a:r>
          </a:p>
        </p:txBody>
      </p:sp>
      <p:sp>
        <p:nvSpPr>
          <p:cNvPr id="10" name="文本框 9">
            <a:extLst>
              <a:ext uri="{FF2B5EF4-FFF2-40B4-BE49-F238E27FC236}">
                <a16:creationId xmlns:a16="http://schemas.microsoft.com/office/drawing/2014/main" id="{B9D2CD3A-BBFD-5D27-61B4-4C45B66BF2AE}"/>
              </a:ext>
            </a:extLst>
          </p:cNvPr>
          <p:cNvSpPr txBox="1"/>
          <p:nvPr/>
        </p:nvSpPr>
        <p:spPr>
          <a:xfrm>
            <a:off x="2400935" y="1467144"/>
            <a:ext cx="1466416" cy="337185"/>
          </a:xfrm>
          <a:prstGeom prst="rect">
            <a:avLst/>
          </a:prstGeom>
          <a:noFill/>
        </p:spPr>
        <p:txBody>
          <a:bodyPr wrap="square" rtlCol="0">
            <a:spAutoFit/>
          </a:bodyPr>
          <a:lstStyle/>
          <a:p>
            <a:pPr algn="ctr"/>
            <a:r>
              <a:rPr lang="en-US" altLang="zh-CN" sz="1600" dirty="0"/>
              <a:t>Embeddings</a:t>
            </a:r>
          </a:p>
        </p:txBody>
      </p:sp>
      <p:sp>
        <p:nvSpPr>
          <p:cNvPr id="11" name="文本框 10">
            <a:extLst>
              <a:ext uri="{FF2B5EF4-FFF2-40B4-BE49-F238E27FC236}">
                <a16:creationId xmlns:a16="http://schemas.microsoft.com/office/drawing/2014/main" id="{1AAD84E9-7DBF-DD46-DB75-76062B681DE5}"/>
              </a:ext>
            </a:extLst>
          </p:cNvPr>
          <p:cNvSpPr txBox="1"/>
          <p:nvPr/>
        </p:nvSpPr>
        <p:spPr>
          <a:xfrm>
            <a:off x="5659794" y="1461777"/>
            <a:ext cx="2325966" cy="338554"/>
          </a:xfrm>
          <a:prstGeom prst="rect">
            <a:avLst/>
          </a:prstGeom>
          <a:noFill/>
        </p:spPr>
        <p:txBody>
          <a:bodyPr wrap="square" rtlCol="0">
            <a:spAutoFit/>
          </a:bodyPr>
          <a:lstStyle/>
          <a:p>
            <a:pPr algn="ctr"/>
            <a:r>
              <a:rPr lang="en-US" altLang="zh-CN" sz="1600" dirty="0"/>
              <a:t>Positional Encoding</a:t>
            </a:r>
          </a:p>
        </p:txBody>
      </p:sp>
      <p:graphicFrame>
        <p:nvGraphicFramePr>
          <p:cNvPr id="12" name="表格 11">
            <a:extLst>
              <a:ext uri="{FF2B5EF4-FFF2-40B4-BE49-F238E27FC236}">
                <a16:creationId xmlns:a16="http://schemas.microsoft.com/office/drawing/2014/main" id="{E21BCEB2-5542-58E2-BDBA-846961FD03CF}"/>
              </a:ext>
            </a:extLst>
          </p:cNvPr>
          <p:cNvGraphicFramePr>
            <a:graphicFrameLocks noGrp="1"/>
          </p:cNvGraphicFramePr>
          <p:nvPr>
            <p:extLst>
              <p:ext uri="{D42A27DB-BD31-4B8C-83A1-F6EECF244321}">
                <p14:modId xmlns:p14="http://schemas.microsoft.com/office/powerpoint/2010/main" val="27122507"/>
              </p:ext>
            </p:extLst>
          </p:nvPr>
        </p:nvGraphicFramePr>
        <p:xfrm>
          <a:off x="9239966" y="1812884"/>
          <a:ext cx="2264324" cy="1605618"/>
        </p:xfrm>
        <a:graphic>
          <a:graphicData uri="http://schemas.openxmlformats.org/drawingml/2006/table">
            <a:tbl>
              <a:tblPr firstRow="1" bandRow="1">
                <a:tableStyleId>{72833802-FEF1-4C79-8D5D-14CF1EAF98D9}</a:tableStyleId>
              </a:tblPr>
              <a:tblGrid>
                <a:gridCol w="566081">
                  <a:extLst>
                    <a:ext uri="{9D8B030D-6E8A-4147-A177-3AD203B41FA5}">
                      <a16:colId xmlns:a16="http://schemas.microsoft.com/office/drawing/2014/main" val="20000"/>
                    </a:ext>
                  </a:extLst>
                </a:gridCol>
                <a:gridCol w="566081">
                  <a:extLst>
                    <a:ext uri="{9D8B030D-6E8A-4147-A177-3AD203B41FA5}">
                      <a16:colId xmlns:a16="http://schemas.microsoft.com/office/drawing/2014/main" val="20001"/>
                    </a:ext>
                  </a:extLst>
                </a:gridCol>
                <a:gridCol w="566081">
                  <a:extLst>
                    <a:ext uri="{9D8B030D-6E8A-4147-A177-3AD203B41FA5}">
                      <a16:colId xmlns:a16="http://schemas.microsoft.com/office/drawing/2014/main" val="20002"/>
                    </a:ext>
                  </a:extLst>
                </a:gridCol>
                <a:gridCol w="566081">
                  <a:extLst>
                    <a:ext uri="{9D8B030D-6E8A-4147-A177-3AD203B41FA5}">
                      <a16:colId xmlns:a16="http://schemas.microsoft.com/office/drawing/2014/main" val="20003"/>
                    </a:ext>
                  </a:extLst>
                </a:gridCol>
              </a:tblGrid>
              <a:tr h="535206">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0"/>
                  </a:ext>
                </a:extLst>
              </a:tr>
              <a:tr h="535206">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1"/>
                  </a:ext>
                </a:extLst>
              </a:tr>
              <a:tr h="535206">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072C472-56D7-5479-5411-AF859C70B218}"/>
                  </a:ext>
                </a:extLst>
              </p:cNvPr>
              <p:cNvSpPr txBox="1"/>
              <p:nvPr/>
            </p:nvSpPr>
            <p:spPr>
              <a:xfrm>
                <a:off x="8885225" y="2457183"/>
                <a:ext cx="160655" cy="215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MS Mincho" charset="0"/>
                          <a:cs typeface="Cambria Math" panose="02040503050406030204" pitchFamily="18" charset="0"/>
                        </a:rPr>
                        <m:t>=</m:t>
                      </m:r>
                    </m:oMath>
                  </m:oMathPara>
                </a14:m>
                <a:endParaRPr lang="en-US" altLang="zh-CN" sz="1400" b="0" i="1" dirty="0">
                  <a:latin typeface="Cambria Math" panose="02040503050406030204" pitchFamily="18" charset="0"/>
                  <a:ea typeface="MS Mincho" charset="0"/>
                  <a:cs typeface="Cambria Math" panose="02040503050406030204" pitchFamily="18" charset="0"/>
                </a:endParaRPr>
              </a:p>
            </p:txBody>
          </p:sp>
        </mc:Choice>
        <mc:Fallback xmlns="">
          <p:sp>
            <p:nvSpPr>
              <p:cNvPr id="13" name="文本框 12">
                <a:extLst>
                  <a:ext uri="{FF2B5EF4-FFF2-40B4-BE49-F238E27FC236}">
                    <a16:creationId xmlns:a16="http://schemas.microsoft.com/office/drawing/2014/main" id="{A072C472-56D7-5479-5411-AF859C70B218}"/>
                  </a:ext>
                </a:extLst>
              </p:cNvPr>
              <p:cNvSpPr txBox="1">
                <a:spLocks noRot="1" noChangeAspect="1" noMove="1" noResize="1" noEditPoints="1" noAdjustHandles="1" noChangeArrowheads="1" noChangeShapeType="1" noTextEdit="1"/>
              </p:cNvSpPr>
              <p:nvPr/>
            </p:nvSpPr>
            <p:spPr>
              <a:xfrm>
                <a:off x="8885225" y="2457183"/>
                <a:ext cx="160655" cy="215265"/>
              </a:xfrm>
              <a:prstGeom prst="rect">
                <a:avLst/>
              </a:prstGeom>
              <a:blipFill>
                <a:blip r:embed="rId4"/>
                <a:stretch>
                  <a:fillRect l="-19231" r="-1538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52F9B6EA-091F-B0C2-F194-543EB2723DC8}"/>
              </a:ext>
            </a:extLst>
          </p:cNvPr>
          <p:cNvSpPr txBox="1"/>
          <p:nvPr/>
        </p:nvSpPr>
        <p:spPr>
          <a:xfrm>
            <a:off x="8965552" y="1461777"/>
            <a:ext cx="2980175" cy="338554"/>
          </a:xfrm>
          <a:prstGeom prst="rect">
            <a:avLst/>
          </a:prstGeom>
          <a:noFill/>
        </p:spPr>
        <p:txBody>
          <a:bodyPr wrap="square" rtlCol="0">
            <a:spAutoFit/>
          </a:bodyPr>
          <a:lstStyle/>
          <a:p>
            <a:pPr algn="ctr"/>
            <a:r>
              <a:rPr lang="en-US" altLang="zh-CN" sz="1600" dirty="0"/>
              <a:t>Embedding With time signal</a:t>
            </a:r>
          </a:p>
        </p:txBody>
      </p:sp>
      <p:sp>
        <p:nvSpPr>
          <p:cNvPr id="16" name="文本框 15">
            <a:extLst>
              <a:ext uri="{FF2B5EF4-FFF2-40B4-BE49-F238E27FC236}">
                <a16:creationId xmlns:a16="http://schemas.microsoft.com/office/drawing/2014/main" id="{75262865-4A7A-A5AD-EAB3-23A60736DC31}"/>
              </a:ext>
            </a:extLst>
          </p:cNvPr>
          <p:cNvSpPr txBox="1"/>
          <p:nvPr/>
        </p:nvSpPr>
        <p:spPr>
          <a:xfrm>
            <a:off x="943741" y="3816221"/>
            <a:ext cx="8102139" cy="369332"/>
          </a:xfrm>
          <a:prstGeom prst="rect">
            <a:avLst/>
          </a:prstGeom>
          <a:noFill/>
        </p:spPr>
        <p:txBody>
          <a:bodyPr wrap="square">
            <a:spAutoFit/>
          </a:bodyPr>
          <a:lstStyle/>
          <a:p>
            <a:pPr algn="l"/>
            <a:r>
              <a:rPr lang="zh-CN" altLang="en-US" b="1" i="0" dirty="0">
                <a:effectLst/>
                <a:latin typeface="PingFang SC"/>
              </a:rPr>
              <a:t>为什么位置编码是和词嵌入相加而不是将二者拼接</a:t>
            </a:r>
            <a:r>
              <a:rPr lang="en-US" altLang="zh-CN" b="1" i="0" dirty="0" err="1">
                <a:effectLst/>
                <a:latin typeface="PingFang SC"/>
              </a:rPr>
              <a:t>concat</a:t>
            </a:r>
            <a:r>
              <a:rPr lang="zh-CN" altLang="en-US" b="1" i="0" dirty="0">
                <a:effectLst/>
                <a:latin typeface="PingFang SC"/>
              </a:rPr>
              <a:t>起来呢？</a:t>
            </a:r>
          </a:p>
        </p:txBody>
      </p:sp>
      <p:sp>
        <p:nvSpPr>
          <p:cNvPr id="18" name="文本框 17">
            <a:extLst>
              <a:ext uri="{FF2B5EF4-FFF2-40B4-BE49-F238E27FC236}">
                <a16:creationId xmlns:a16="http://schemas.microsoft.com/office/drawing/2014/main" id="{47571A87-C3F4-92A7-AAE3-7402F10FEFDC}"/>
              </a:ext>
            </a:extLst>
          </p:cNvPr>
          <p:cNvSpPr txBox="1"/>
          <p:nvPr/>
        </p:nvSpPr>
        <p:spPr>
          <a:xfrm>
            <a:off x="943741" y="4317278"/>
            <a:ext cx="8610354" cy="646331"/>
          </a:xfrm>
          <a:prstGeom prst="rect">
            <a:avLst/>
          </a:prstGeom>
          <a:noFill/>
        </p:spPr>
        <p:txBody>
          <a:bodyPr wrap="square">
            <a:spAutoFit/>
          </a:bodyPr>
          <a:lstStyle/>
          <a:p>
            <a:r>
              <a:rPr lang="zh-CN" altLang="en-US" b="0" i="0" dirty="0">
                <a:effectLst/>
                <a:latin typeface="-apple-system"/>
              </a:rPr>
              <a:t>作者意思是，虽然没有进行直接</a:t>
            </a:r>
            <a:r>
              <a:rPr lang="en-US" altLang="zh-CN" b="0" i="0" dirty="0" err="1">
                <a:effectLst/>
                <a:latin typeface="-apple-system"/>
              </a:rPr>
              <a:t>concat</a:t>
            </a:r>
            <a:r>
              <a:rPr lang="zh-CN" altLang="en-US" b="0" i="0" dirty="0">
                <a:effectLst/>
                <a:latin typeface="-apple-system"/>
              </a:rPr>
              <a:t>，但是进行了隐式</a:t>
            </a:r>
            <a:r>
              <a:rPr lang="en-US" altLang="zh-CN" b="0" i="0" dirty="0" err="1">
                <a:effectLst/>
                <a:latin typeface="-apple-system"/>
              </a:rPr>
              <a:t>concat</a:t>
            </a:r>
            <a:r>
              <a:rPr lang="zh-CN" altLang="en-US" b="0" i="0" dirty="0">
                <a:effectLst/>
                <a:latin typeface="-apple-system"/>
              </a:rPr>
              <a:t>。位置编码前半段比较有用，所以在编码嵌入向量的时候，将其语义信息往后放</a:t>
            </a:r>
            <a:r>
              <a:rPr lang="zh-CN" altLang="en-US" dirty="0">
                <a:latin typeface="-apple-system"/>
              </a:rPr>
              <a:t>。</a:t>
            </a:r>
            <a:endParaRPr lang="zh-CN" altLang="en-US" dirty="0"/>
          </a:p>
        </p:txBody>
      </p:sp>
      <p:pic>
        <p:nvPicPr>
          <p:cNvPr id="19" name="Picture 2" descr="在这里插入图片描述">
            <a:extLst>
              <a:ext uri="{FF2B5EF4-FFF2-40B4-BE49-F238E27FC236}">
                <a16:creationId xmlns:a16="http://schemas.microsoft.com/office/drawing/2014/main" id="{75D225B2-2496-C088-A05E-90AA41E0D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41" y="5084329"/>
            <a:ext cx="3323040" cy="160561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A181C314-6A1A-6E8C-717B-E8D970A4C1A5}"/>
              </a:ext>
            </a:extLst>
          </p:cNvPr>
          <p:cNvSpPr/>
          <p:nvPr/>
        </p:nvSpPr>
        <p:spPr>
          <a:xfrm>
            <a:off x="4744049" y="5396223"/>
            <a:ext cx="5264727" cy="426720"/>
          </a:xfrm>
          <a:prstGeom prst="rect">
            <a:avLst/>
          </a:prstGeom>
          <a:gradFill flip="none" rotWithShape="1">
            <a:gsLst>
              <a:gs pos="0">
                <a:schemeClr val="accent5">
                  <a:lumMod val="75000"/>
                  <a:tint val="66000"/>
                  <a:satMod val="160000"/>
                </a:schemeClr>
              </a:gs>
              <a:gs pos="100000">
                <a:schemeClr val="accent5">
                  <a:tint val="44500"/>
                  <a:satMod val="160000"/>
                  <a:lumMod val="0"/>
                  <a:lumOff val="100000"/>
                  <a:alpha val="0"/>
                </a:schemeClr>
              </a:gs>
              <a:gs pos="100000">
                <a:schemeClr val="accent5">
                  <a:lumMod val="75000"/>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位置信息</a:t>
            </a:r>
          </a:p>
        </p:txBody>
      </p:sp>
      <p:sp>
        <p:nvSpPr>
          <p:cNvPr id="21" name="矩形 20">
            <a:extLst>
              <a:ext uri="{FF2B5EF4-FFF2-40B4-BE49-F238E27FC236}">
                <a16:creationId xmlns:a16="http://schemas.microsoft.com/office/drawing/2014/main" id="{E55C265A-8B8A-2551-6E4E-EFF4C94C0945}"/>
              </a:ext>
            </a:extLst>
          </p:cNvPr>
          <p:cNvSpPr/>
          <p:nvPr/>
        </p:nvSpPr>
        <p:spPr>
          <a:xfrm>
            <a:off x="4744048" y="6042197"/>
            <a:ext cx="5264727" cy="426720"/>
          </a:xfrm>
          <a:prstGeom prst="rect">
            <a:avLst/>
          </a:prstGeom>
          <a:gradFill flip="none" rotWithShape="1">
            <a:gsLst>
              <a:gs pos="63000">
                <a:srgbClr val="0070C0"/>
              </a:gs>
              <a:gs pos="100000">
                <a:schemeClr val="accent5">
                  <a:tint val="44500"/>
                  <a:satMod val="160000"/>
                  <a:lumMod val="0"/>
                  <a:lumOff val="100000"/>
                  <a:alpha val="0"/>
                </a:schemeClr>
              </a:gs>
              <a:gs pos="100000">
                <a:schemeClr val="accent5">
                  <a:lumMod val="75000"/>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CN" altLang="en-US" dirty="0">
                <a:solidFill>
                  <a:schemeClr val="tx1"/>
                </a:solidFill>
              </a:rPr>
              <a:t>词向量信息</a:t>
            </a:r>
          </a:p>
        </p:txBody>
      </p:sp>
    </p:spTree>
    <p:extLst>
      <p:ext uri="{BB962C8B-B14F-4D97-AF65-F5344CB8AC3E}">
        <p14:creationId xmlns:p14="http://schemas.microsoft.com/office/powerpoint/2010/main" val="2973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2" nodeType="clickEffect">
                                  <p:stCondLst>
                                    <p:cond delay="0"/>
                                  </p:stCondLst>
                                  <p:childTnLst>
                                    <p:animMotion origin="layout" path="M 2.08333E-6 2.96296E-6 L -0.00013 -0.09398 " pathEditMode="relative" rAng="0" ptsTypes="AA">
                                      <p:cBhvr>
                                        <p:cTn id="26" dur="2000" fill="hold"/>
                                        <p:tgtEl>
                                          <p:spTgt spid="21"/>
                                        </p:tgtEl>
                                        <p:attrNameLst>
                                          <p:attrName>ppt_x</p:attrName>
                                          <p:attrName>ppt_y</p:attrName>
                                        </p:attrNameLst>
                                      </p:cBhvr>
                                      <p:rCtr x="-13" y="-4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animBg="1"/>
      <p:bldP spid="21" grpId="1" animBg="1"/>
      <p:bldP spid="21"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C5DF5474-3801-5AC9-C59C-FF79DD4CD0F7}"/>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cxnSp>
        <p:nvCxnSpPr>
          <p:cNvPr id="6" name="直接箭头连接符 5">
            <a:extLst>
              <a:ext uri="{FF2B5EF4-FFF2-40B4-BE49-F238E27FC236}">
                <a16:creationId xmlns:a16="http://schemas.microsoft.com/office/drawing/2014/main" id="{904821F7-3DB8-532B-94EF-027353B7495D}"/>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a:noFill/>
        </p:spPr>
        <p:txBody>
          <a:bodyPr/>
          <a:lstStyle/>
          <a:p>
            <a:r>
              <a:rPr lang="zh-CN" altLang="en-US" dirty="0"/>
              <a:t>编码器</a:t>
            </a: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sp>
        <p:nvSpPr>
          <p:cNvPr id="93" name="矩形: 圆角 92">
            <a:extLst>
              <a:ext uri="{FF2B5EF4-FFF2-40B4-BE49-F238E27FC236}">
                <a16:creationId xmlns:a16="http://schemas.microsoft.com/office/drawing/2014/main" id="{C036CEC1-1854-5FB8-0A12-15A57B105E4E}"/>
              </a:ext>
            </a:extLst>
          </p:cNvPr>
          <p:cNvSpPr/>
          <p:nvPr/>
        </p:nvSpPr>
        <p:spPr>
          <a:xfrm>
            <a:off x="1412852" y="2698275"/>
            <a:ext cx="8918856" cy="202598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solidFill>
              </a:rPr>
              <a:t>Encoder Layer</a:t>
            </a:r>
            <a:endParaRPr lang="zh-CN" altLang="en-US" sz="4800" b="1" dirty="0">
              <a:solidFill>
                <a:schemeClr val="tx1"/>
              </a:solidFill>
            </a:endParaRPr>
          </a:p>
        </p:txBody>
      </p:sp>
    </p:spTree>
    <p:extLst>
      <p:ext uri="{BB962C8B-B14F-4D97-AF65-F5344CB8AC3E}">
        <p14:creationId xmlns:p14="http://schemas.microsoft.com/office/powerpoint/2010/main" val="383958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coder">
            <a:extLst>
              <a:ext uri="{FF2B5EF4-FFF2-40B4-BE49-F238E27FC236}">
                <a16:creationId xmlns:a16="http://schemas.microsoft.com/office/drawing/2014/main" id="{45169B98-BC4F-FCBB-DC6B-DDB61CA97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79550"/>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D3039E37-7F50-5847-D83B-6252647D3B26}"/>
              </a:ext>
            </a:extLst>
          </p:cNvPr>
          <p:cNvSpPr>
            <a:spLocks noGrp="1"/>
          </p:cNvSpPr>
          <p:nvPr>
            <p:ph type="body" idx="1"/>
          </p:nvPr>
        </p:nvSpPr>
        <p:spPr/>
        <p:txBody>
          <a:bodyPr/>
          <a:lstStyle/>
          <a:p>
            <a:r>
              <a:rPr lang="zh-CN" altLang="en-US" dirty="0">
                <a:latin typeface="Arial Black" panose="020B0A04020102020204" pitchFamily="34" charset="0"/>
              </a:rPr>
              <a:t>编码器</a:t>
            </a:r>
            <a:endParaRPr lang="zh-CN" altLang="en-US" dirty="0"/>
          </a:p>
        </p:txBody>
      </p:sp>
      <p:grpSp>
        <p:nvGrpSpPr>
          <p:cNvPr id="10" name="组合 9">
            <a:extLst>
              <a:ext uri="{FF2B5EF4-FFF2-40B4-BE49-F238E27FC236}">
                <a16:creationId xmlns:a16="http://schemas.microsoft.com/office/drawing/2014/main" id="{EEAB20C7-C18D-C908-F5C3-5B8BDD9AB048}"/>
              </a:ext>
            </a:extLst>
          </p:cNvPr>
          <p:cNvGrpSpPr/>
          <p:nvPr/>
        </p:nvGrpSpPr>
        <p:grpSpPr>
          <a:xfrm>
            <a:off x="1337888" y="2312185"/>
            <a:ext cx="9077731" cy="2433655"/>
            <a:chOff x="1337888" y="2312185"/>
            <a:chExt cx="9077731" cy="2433655"/>
          </a:xfrm>
        </p:grpSpPr>
        <p:pic>
          <p:nvPicPr>
            <p:cNvPr id="4" name="图片 3">
              <a:extLst>
                <a:ext uri="{FF2B5EF4-FFF2-40B4-BE49-F238E27FC236}">
                  <a16:creationId xmlns:a16="http://schemas.microsoft.com/office/drawing/2014/main" id="{19C7527E-47B6-F766-3C8A-524000F1419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53" b="97456" l="9923" r="94818">
                          <a14:foregroundMark x1="27563" y1="15068" x2="42889" y2="15068"/>
                          <a14:foregroundMark x1="20397" y1="76908" x2="20066" y2="79452"/>
                          <a14:foregroundMark x1="51819" y1="77691" x2="52591" y2="93542"/>
                          <a14:foregroundMark x1="51268" y1="92368" x2="36604" y2="91194"/>
                          <a14:foregroundMark x1="24268" y1="89237" x2="23153" y2="89041"/>
                          <a14:foregroundMark x1="26782" y1="89679" x2="24268" y2="89237"/>
                          <a14:foregroundMark x1="35391" y1="91194" x2="32573" y2="90698"/>
                          <a14:foregroundMark x1="23153" y1="89041" x2="19625" y2="77495"/>
                          <a14:foregroundMark x1="83903" y1="79061" x2="83352" y2="85714"/>
                          <a14:foregroundMark x1="71140" y1="90136" x2="67696" y2="91585"/>
                          <a14:foregroundMark x1="80719" y1="86106" x2="80011" y2="86404"/>
                          <a14:foregroundMark x1="81651" y1="85714" x2="80719" y2="86106"/>
                          <a14:foregroundMark x1="82580" y1="85323" x2="81651" y2="85714"/>
                          <a14:foregroundMark x1="52040" y1="95890" x2="52040" y2="97456"/>
                          <a14:foregroundMark x1="51819" y1="2348" x2="51819" y2="2348"/>
                          <a14:foregroundMark x1="91400" y1="18787" x2="91400" y2="42074"/>
                          <a14:foregroundMark x1="94818" y1="24266" x2="94598" y2="63014"/>
                          <a14:backgroundMark x1="3308" y1="42074" x2="3308" y2="42074"/>
                          <a14:backgroundMark x1="4410" y1="38943" x2="3197" y2="77691"/>
                          <a14:backgroundMark x1="9372" y1="79843" x2="10584" y2="87867"/>
                          <a14:backgroundMark x1="77178" y1="88650" x2="77178" y2="88650"/>
                          <a14:backgroundMark x1="78170" y1="87867" x2="74972" y2="87671"/>
                          <a14:backgroundMark x1="79493" y1="86888" x2="76516" y2="87867"/>
                          <a14:backgroundMark x1="72988" y1="89237" x2="74090" y2="89237"/>
                          <a14:backgroundMark x1="73649" y1="88845" x2="70562" y2="88454"/>
                          <a14:backgroundMark x1="73870" y1="88454" x2="80044" y2="86301"/>
                          <a14:backgroundMark x1="31422" y1="87867" x2="26681" y2="89432"/>
                          <a14:backgroundMark x1="25579" y1="89237" x2="25579" y2="89237"/>
                          <a14:backgroundMark x1="26130" y1="89628" x2="26130" y2="89628"/>
                          <a14:backgroundMark x1="26902" y1="89628" x2="26902" y2="89628"/>
                          <a14:backgroundMark x1="80485" y1="86106" x2="80485" y2="86106"/>
                          <a14:backgroundMark x1="80485" y1="86106" x2="80485" y2="86106"/>
                          <a14:backgroundMark x1="80816" y1="85714" x2="80816" y2="85714"/>
                          <a14:backgroundMark x1="80485" y1="85714" x2="80485" y2="85714"/>
                          <a14:backgroundMark x1="79824" y1="86888" x2="79824" y2="86888"/>
                          <a14:backgroundMark x1="79824" y1="86888" x2="79824" y2="86888"/>
                          <a14:backgroundMark x1="70673" y1="89432" x2="70673" y2="89432"/>
                          <a14:backgroundMark x1="70783" y1="90020" x2="70783" y2="90020"/>
                        </a14:backgroundRemoval>
                      </a14:imgEffect>
                    </a14:imgLayer>
                  </a14:imgProps>
                </a:ext>
              </a:extLst>
            </a:blip>
            <a:stretch>
              <a:fillRect/>
            </a:stretch>
          </p:blipFill>
          <p:spPr>
            <a:xfrm>
              <a:off x="6096000" y="2312185"/>
              <a:ext cx="4319619" cy="2433655"/>
            </a:xfrm>
            <a:prstGeom prst="rect">
              <a:avLst/>
            </a:prstGeom>
          </p:spPr>
        </p:pic>
        <p:sp>
          <p:nvSpPr>
            <p:cNvPr id="5" name="矩形 4">
              <a:extLst>
                <a:ext uri="{FF2B5EF4-FFF2-40B4-BE49-F238E27FC236}">
                  <a16:creationId xmlns:a16="http://schemas.microsoft.com/office/drawing/2014/main" id="{1A93ECCC-90B6-A1E1-4CE0-F2A85A50C7B9}"/>
                </a:ext>
              </a:extLst>
            </p:cNvPr>
            <p:cNvSpPr/>
            <p:nvPr/>
          </p:nvSpPr>
          <p:spPr>
            <a:xfrm>
              <a:off x="1337888" y="3670300"/>
              <a:ext cx="2586412" cy="577850"/>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9881FAD3-C664-2638-C37C-1C237FC33A35}"/>
                </a:ext>
              </a:extLst>
            </p:cNvPr>
            <p:cNvCxnSpPr>
              <a:cxnSpLocks/>
              <a:stCxn id="5" idx="3"/>
            </p:cNvCxnSpPr>
            <p:nvPr/>
          </p:nvCxnSpPr>
          <p:spPr>
            <a:xfrm flipV="1">
              <a:off x="3924300" y="3529012"/>
              <a:ext cx="2482850" cy="430213"/>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45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sp>
        <p:nvSpPr>
          <p:cNvPr id="9" name="文本框 8">
            <a:extLst>
              <a:ext uri="{FF2B5EF4-FFF2-40B4-BE49-F238E27FC236}">
                <a16:creationId xmlns:a16="http://schemas.microsoft.com/office/drawing/2014/main" id="{B705178B-3217-AD42-2101-C3C16501626D}"/>
              </a:ext>
            </a:extLst>
          </p:cNvPr>
          <p:cNvSpPr txBox="1"/>
          <p:nvPr/>
        </p:nvSpPr>
        <p:spPr>
          <a:xfrm>
            <a:off x="1390996" y="1716177"/>
            <a:ext cx="8656319" cy="369332"/>
          </a:xfrm>
          <a:prstGeom prst="rect">
            <a:avLst/>
          </a:prstGeom>
          <a:noFill/>
        </p:spPr>
        <p:txBody>
          <a:bodyPr wrap="square">
            <a:spAutoFit/>
          </a:bodyPr>
          <a:lstStyle/>
          <a:p>
            <a:r>
              <a:rPr lang="en-US" altLang="zh-CN" b="0" i="0" dirty="0">
                <a:effectLst/>
                <a:latin typeface="Consolas" panose="020B0609020204030204" pitchFamily="49" charset="0"/>
              </a:rPr>
              <a:t>The animal didn't cross the street because it was too tired.</a:t>
            </a:r>
            <a:endParaRPr lang="zh-CN" altLang="en-US" dirty="0">
              <a:latin typeface="Consolas" panose="020B0609020204030204" pitchFamily="49" charset="0"/>
            </a:endParaRPr>
          </a:p>
        </p:txBody>
      </p:sp>
      <p:sp>
        <p:nvSpPr>
          <p:cNvPr id="29" name="椭圆 28">
            <a:extLst>
              <a:ext uri="{FF2B5EF4-FFF2-40B4-BE49-F238E27FC236}">
                <a16:creationId xmlns:a16="http://schemas.microsoft.com/office/drawing/2014/main" id="{09015BCA-1CFC-A900-B860-4D730E178CA3}"/>
              </a:ext>
            </a:extLst>
          </p:cNvPr>
          <p:cNvSpPr/>
          <p:nvPr/>
        </p:nvSpPr>
        <p:spPr>
          <a:xfrm>
            <a:off x="6860772" y="1767838"/>
            <a:ext cx="293716" cy="26601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8FACE0F5-A1EC-CC07-A5B6-903BFFD9F0D0}"/>
              </a:ext>
            </a:extLst>
          </p:cNvPr>
          <p:cNvSpPr txBox="1"/>
          <p:nvPr/>
        </p:nvSpPr>
        <p:spPr>
          <a:xfrm>
            <a:off x="1457498" y="2292618"/>
            <a:ext cx="5935288" cy="369332"/>
          </a:xfrm>
          <a:prstGeom prst="rect">
            <a:avLst/>
          </a:prstGeom>
          <a:noFill/>
        </p:spPr>
        <p:txBody>
          <a:bodyPr wrap="square">
            <a:spAutoFit/>
          </a:bodyPr>
          <a:lstStyle/>
          <a:p>
            <a:r>
              <a:rPr lang="zh-CN" altLang="en-US" b="0" i="0" dirty="0">
                <a:solidFill>
                  <a:srgbClr val="222222"/>
                </a:solidFill>
                <a:effectLst/>
                <a:latin typeface="Helvetica" panose="020B0604020202020204" pitchFamily="34" charset="0"/>
              </a:rPr>
              <a:t>这句话中的“它”指的是什么？它指的是街道还是动物？</a:t>
            </a:r>
            <a:endParaRPr lang="zh-CN" altLang="en-US" dirty="0"/>
          </a:p>
        </p:txBody>
      </p:sp>
      <p:pic>
        <p:nvPicPr>
          <p:cNvPr id="3074" name="Picture 2">
            <a:extLst>
              <a:ext uri="{FF2B5EF4-FFF2-40B4-BE49-F238E27FC236}">
                <a16:creationId xmlns:a16="http://schemas.microsoft.com/office/drawing/2014/main" id="{F41E58D7-C103-25E2-C6DE-CEDFB8D90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758" y="2805579"/>
            <a:ext cx="416242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35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42B54-97BF-60F0-7960-4E42CF5B325D}"/>
              </a:ext>
            </a:extLst>
          </p:cNvPr>
          <p:cNvSpPr>
            <a:spLocks noGrp="1"/>
          </p:cNvSpPr>
          <p:nvPr>
            <p:ph type="title"/>
          </p:nvPr>
        </p:nvSpPr>
        <p:spPr/>
        <p:txBody>
          <a:bodyPr/>
          <a:lstStyle/>
          <a:p>
            <a:pPr algn="ctr"/>
            <a:r>
              <a:rPr lang="zh-CN" altLang="en-US" dirty="0"/>
              <a:t>目录</a:t>
            </a:r>
            <a:r>
              <a:rPr lang="en-US" altLang="zh-CN" dirty="0"/>
              <a:t>	</a:t>
            </a:r>
            <a:endParaRPr lang="zh-CN" altLang="en-US" dirty="0"/>
          </a:p>
        </p:txBody>
      </p:sp>
      <p:sp>
        <p:nvSpPr>
          <p:cNvPr id="3" name="内容占位符 2">
            <a:extLst>
              <a:ext uri="{FF2B5EF4-FFF2-40B4-BE49-F238E27FC236}">
                <a16:creationId xmlns:a16="http://schemas.microsoft.com/office/drawing/2014/main" id="{DA09788B-6EC5-88FE-9634-C4B1B461C932}"/>
              </a:ext>
            </a:extLst>
          </p:cNvPr>
          <p:cNvSpPr>
            <a:spLocks noGrp="1"/>
          </p:cNvSpPr>
          <p:nvPr>
            <p:ph idx="1"/>
          </p:nvPr>
        </p:nvSpPr>
        <p:spPr>
          <a:xfrm>
            <a:off x="4267200" y="864108"/>
            <a:ext cx="6917268" cy="5120640"/>
          </a:xfrm>
        </p:spPr>
        <p:txBody>
          <a:bodyPr>
            <a:normAutofit/>
          </a:bodyPr>
          <a:lstStyle/>
          <a:p>
            <a:pPr>
              <a:buClrTx/>
              <a:buFont typeface="Wingdings" panose="05000000000000000000" pitchFamily="2" charset="2"/>
              <a:buChar char="Ø"/>
            </a:pPr>
            <a:r>
              <a:rPr lang="zh-CN" altLang="en-US" sz="2800" b="1" dirty="0">
                <a:solidFill>
                  <a:schemeClr val="tx1"/>
                </a:solidFill>
                <a:latin typeface="+mj-ea"/>
                <a:ea typeface="+mj-ea"/>
              </a:rPr>
              <a:t> 前言</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模型结构</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数据处理</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编码器</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解码器</a:t>
            </a:r>
          </a:p>
        </p:txBody>
      </p:sp>
    </p:spTree>
    <p:extLst>
      <p:ext uri="{BB962C8B-B14F-4D97-AF65-F5344CB8AC3E}">
        <p14:creationId xmlns:p14="http://schemas.microsoft.com/office/powerpoint/2010/main" val="169996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grpSp>
        <p:nvGrpSpPr>
          <p:cNvPr id="109" name="组合 108">
            <a:extLst>
              <a:ext uri="{FF2B5EF4-FFF2-40B4-BE49-F238E27FC236}">
                <a16:creationId xmlns:a16="http://schemas.microsoft.com/office/drawing/2014/main" id="{2E0D85CC-E374-711F-9D99-B6917ACA827A}"/>
              </a:ext>
            </a:extLst>
          </p:cNvPr>
          <p:cNvGrpSpPr/>
          <p:nvPr/>
        </p:nvGrpSpPr>
        <p:grpSpPr>
          <a:xfrm>
            <a:off x="884287" y="1977160"/>
            <a:ext cx="9165826" cy="1192692"/>
            <a:chOff x="884583" y="2832654"/>
            <a:chExt cx="9165826" cy="1192692"/>
          </a:xfrm>
        </p:grpSpPr>
        <p:sp>
          <p:nvSpPr>
            <p:cNvPr id="6" name="文本框 5">
              <a:extLst>
                <a:ext uri="{FF2B5EF4-FFF2-40B4-BE49-F238E27FC236}">
                  <a16:creationId xmlns:a16="http://schemas.microsoft.com/office/drawing/2014/main" id="{D083E2FC-4D17-DD6C-9EEB-BCD626DD3B14}"/>
                </a:ext>
              </a:extLst>
            </p:cNvPr>
            <p:cNvSpPr txBox="1"/>
            <p:nvPr/>
          </p:nvSpPr>
          <p:spPr>
            <a:xfrm>
              <a:off x="884583" y="3286540"/>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800" y="3302309"/>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3161" y="3302309"/>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8182271" y="2987416"/>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3" name="文本框 102">
              <a:extLst>
                <a:ext uri="{FF2B5EF4-FFF2-40B4-BE49-F238E27FC236}">
                  <a16:creationId xmlns:a16="http://schemas.microsoft.com/office/drawing/2014/main" id="{2B69C9C7-435F-3D28-50CE-9DC54788CC95}"/>
                </a:ext>
              </a:extLst>
            </p:cNvPr>
            <p:cNvSpPr txBox="1"/>
            <p:nvPr/>
          </p:nvSpPr>
          <p:spPr>
            <a:xfrm>
              <a:off x="9454615" y="3271471"/>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grpSp>
      <p:grpSp>
        <p:nvGrpSpPr>
          <p:cNvPr id="110" name="组合 109">
            <a:extLst>
              <a:ext uri="{FF2B5EF4-FFF2-40B4-BE49-F238E27FC236}">
                <a16:creationId xmlns:a16="http://schemas.microsoft.com/office/drawing/2014/main" id="{BDA28E3F-8BF9-B8B1-8E6F-06385BD4A723}"/>
              </a:ext>
            </a:extLst>
          </p:cNvPr>
          <p:cNvGrpSpPr/>
          <p:nvPr/>
        </p:nvGrpSpPr>
        <p:grpSpPr>
          <a:xfrm>
            <a:off x="874643" y="3248901"/>
            <a:ext cx="9175470" cy="1192692"/>
            <a:chOff x="884582" y="3949245"/>
            <a:chExt cx="9175470" cy="1192692"/>
          </a:xfrm>
        </p:grpSpPr>
        <p:sp>
          <p:nvSpPr>
            <p:cNvPr id="7" name="文本框 6">
              <a:extLst>
                <a:ext uri="{FF2B5EF4-FFF2-40B4-BE49-F238E27FC236}">
                  <a16:creationId xmlns:a16="http://schemas.microsoft.com/office/drawing/2014/main" id="{9676DC01-78FF-B39F-8FEA-71A7D72DB540}"/>
                </a:ext>
              </a:extLst>
            </p:cNvPr>
            <p:cNvSpPr txBox="1"/>
            <p:nvPr/>
          </p:nvSpPr>
          <p:spPr>
            <a:xfrm>
              <a:off x="884582" y="4331251"/>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71524" y="4353097"/>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42885" y="435309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8200886" y="4104007"/>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4" name="文本框 103">
              <a:extLst>
                <a:ext uri="{FF2B5EF4-FFF2-40B4-BE49-F238E27FC236}">
                  <a16:creationId xmlns:a16="http://schemas.microsoft.com/office/drawing/2014/main" id="{C3720256-6244-1AC8-E7C9-F21B1E6775A5}"/>
                </a:ext>
              </a:extLst>
            </p:cNvPr>
            <p:cNvSpPr txBox="1"/>
            <p:nvPr/>
          </p:nvSpPr>
          <p:spPr>
            <a:xfrm>
              <a:off x="9464258" y="4353097"/>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K</a:t>
              </a:r>
            </a:p>
          </p:txBody>
        </p:sp>
      </p:grpSp>
      <p:grpSp>
        <p:nvGrpSpPr>
          <p:cNvPr id="111" name="组合 110">
            <a:extLst>
              <a:ext uri="{FF2B5EF4-FFF2-40B4-BE49-F238E27FC236}">
                <a16:creationId xmlns:a16="http://schemas.microsoft.com/office/drawing/2014/main" id="{D374C7C2-8FC1-78CE-CE87-B1C5868F45E6}"/>
              </a:ext>
            </a:extLst>
          </p:cNvPr>
          <p:cNvGrpSpPr/>
          <p:nvPr/>
        </p:nvGrpSpPr>
        <p:grpSpPr>
          <a:xfrm>
            <a:off x="884287" y="4520642"/>
            <a:ext cx="9165826" cy="1192692"/>
            <a:chOff x="894226" y="5119233"/>
            <a:chExt cx="9165826" cy="1192692"/>
          </a:xfrm>
        </p:grpSpPr>
        <p:sp>
          <p:nvSpPr>
            <p:cNvPr id="8" name="文本框 7">
              <a:extLst>
                <a:ext uri="{FF2B5EF4-FFF2-40B4-BE49-F238E27FC236}">
                  <a16:creationId xmlns:a16="http://schemas.microsoft.com/office/drawing/2014/main" id="{A7A510DB-8B0C-C4F7-D3A0-A3E4958F47D1}"/>
                </a:ext>
              </a:extLst>
            </p:cNvPr>
            <p:cNvSpPr txBox="1"/>
            <p:nvPr/>
          </p:nvSpPr>
          <p:spPr>
            <a:xfrm>
              <a:off x="894226" y="5478991"/>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71524" y="5509829"/>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42885" y="5509829"/>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8200886" y="5273995"/>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5" name="文本框 104">
              <a:extLst>
                <a:ext uri="{FF2B5EF4-FFF2-40B4-BE49-F238E27FC236}">
                  <a16:creationId xmlns:a16="http://schemas.microsoft.com/office/drawing/2014/main" id="{0D141855-A885-98E3-4DA9-A0F400D3B54F}"/>
                </a:ext>
              </a:extLst>
            </p:cNvPr>
            <p:cNvSpPr txBox="1"/>
            <p:nvPr/>
          </p:nvSpPr>
          <p:spPr>
            <a:xfrm>
              <a:off x="9464258" y="5478991"/>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V</a:t>
              </a:r>
            </a:p>
          </p:txBody>
        </p:sp>
      </p:grpSp>
    </p:spTree>
    <p:extLst>
      <p:ext uri="{BB962C8B-B14F-4D97-AF65-F5344CB8AC3E}">
        <p14:creationId xmlns:p14="http://schemas.microsoft.com/office/powerpoint/2010/main" val="2224628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2BAD86C7-2946-F33F-4306-6B46C79A6493}"/>
              </a:ext>
            </a:extLst>
          </p:cNvPr>
          <p:cNvSpPr/>
          <p:nvPr/>
        </p:nvSpPr>
        <p:spPr>
          <a:xfrm>
            <a:off x="680830" y="4129709"/>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q</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sp>
        <p:nvSpPr>
          <p:cNvPr id="45" name="矩形 44">
            <a:extLst>
              <a:ext uri="{FF2B5EF4-FFF2-40B4-BE49-F238E27FC236}">
                <a16:creationId xmlns:a16="http://schemas.microsoft.com/office/drawing/2014/main" id="{51D7907C-CEF5-7A4F-C4AB-2D7AB6AA6925}"/>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17DAB7C8-24AC-DC6F-740C-FD056D3AAC2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8052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80690990-711F-7816-E3F9-079720B1EBE8}"/>
              </a:ext>
            </a:extLst>
          </p:cNvPr>
          <p:cNvSpPr/>
          <p:nvPr/>
        </p:nvSpPr>
        <p:spPr>
          <a:xfrm>
            <a:off x="680830" y="4711148"/>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q</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nvGrpSpPr>
          <p:cNvPr id="3" name="组合 2">
            <a:extLst>
              <a:ext uri="{FF2B5EF4-FFF2-40B4-BE49-F238E27FC236}">
                <a16:creationId xmlns:a16="http://schemas.microsoft.com/office/drawing/2014/main" id="{6074D1D9-31DC-30B5-AF2D-0C252AB98409}"/>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45FF2CE-6446-F02D-B5B6-37B82E10A978}"/>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8" name="文本框 37">
                  <a:extLst>
                    <a:ext uri="{FF2B5EF4-FFF2-40B4-BE49-F238E27FC236}">
                      <a16:creationId xmlns:a16="http://schemas.microsoft.com/office/drawing/2014/main" id="{E45FF2CE-6446-F02D-B5B6-37B82E10A978}"/>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A68A40C1-6EE7-0A31-A146-8A9E1215680F}"/>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7" name="文本框 56">
              <a:extLst>
                <a:ext uri="{FF2B5EF4-FFF2-40B4-BE49-F238E27FC236}">
                  <a16:creationId xmlns:a16="http://schemas.microsoft.com/office/drawing/2014/main" id="{7FA9365B-D98B-40D4-A5C9-C7F4A4100FD4}"/>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sp>
        <p:nvSpPr>
          <p:cNvPr id="64" name="矩形 63">
            <a:extLst>
              <a:ext uri="{FF2B5EF4-FFF2-40B4-BE49-F238E27FC236}">
                <a16:creationId xmlns:a16="http://schemas.microsoft.com/office/drawing/2014/main" id="{E6A46BC2-1A22-1C94-CA8E-11B43C9CF79C}"/>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35B0B9D3-1A00-6E41-8F22-AFBE0119C7AC}"/>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79F35C6-E8BB-03BD-C43B-4A7FFF4BDD6A}"/>
              </a:ext>
            </a:extLst>
          </p:cNvPr>
          <p:cNvSpPr txBox="1"/>
          <p:nvPr/>
        </p:nvSpPr>
        <p:spPr>
          <a:xfrm>
            <a:off x="693373" y="5644337"/>
            <a:ext cx="9699992" cy="923330"/>
          </a:xfrm>
          <a:prstGeom prst="rect">
            <a:avLst/>
          </a:prstGeom>
          <a:noFill/>
        </p:spPr>
        <p:txBody>
          <a:bodyPr wrap="square">
            <a:spAutoFit/>
          </a:bodyPr>
          <a:lstStyle/>
          <a:p>
            <a:r>
              <a:rPr lang="zh-CN" altLang="en-US" b="0" i="0" dirty="0">
                <a:solidFill>
                  <a:srgbClr val="4D4D4D"/>
                </a:solidFill>
                <a:effectLst/>
                <a:latin typeface="-apple-system"/>
              </a:rPr>
              <a:t>有些</a:t>
            </a:r>
            <a:r>
              <a:rPr lang="en-US" altLang="zh-CN" b="0" i="0" dirty="0" err="1">
                <a:solidFill>
                  <a:srgbClr val="4D4D4D"/>
                </a:solidFill>
                <a:effectLst/>
                <a:latin typeface="-apple-system"/>
              </a:rPr>
              <a:t>qk</a:t>
            </a:r>
            <a:r>
              <a:rPr lang="zh-CN" altLang="en-US" b="0" i="0" dirty="0">
                <a:solidFill>
                  <a:srgbClr val="4D4D4D"/>
                </a:solidFill>
                <a:effectLst/>
                <a:latin typeface="-apple-system"/>
              </a:rPr>
              <a:t>对在经过点积运算后的结果相对于其他点积对来说过大，这就导致在之后的</a:t>
            </a:r>
            <a:r>
              <a:rPr lang="en-US" altLang="zh-CN" b="0" i="0" dirty="0" err="1">
                <a:solidFill>
                  <a:srgbClr val="4D4D4D"/>
                </a:solidFill>
                <a:effectLst/>
                <a:latin typeface="-apple-system"/>
              </a:rPr>
              <a:t>softmax</a:t>
            </a:r>
            <a:r>
              <a:rPr lang="zh-CN" altLang="en-US" b="0" i="0" dirty="0">
                <a:solidFill>
                  <a:srgbClr val="4D4D4D"/>
                </a:solidFill>
                <a:effectLst/>
                <a:latin typeface="-apple-system"/>
              </a:rPr>
              <a:t>中占据了绝大多数注意力，而其他的点积对在经过</a:t>
            </a:r>
            <a:r>
              <a:rPr lang="en-US" altLang="zh-CN" b="0" i="0" dirty="0" err="1">
                <a:solidFill>
                  <a:srgbClr val="4D4D4D"/>
                </a:solidFill>
                <a:effectLst/>
                <a:latin typeface="-apple-system"/>
              </a:rPr>
              <a:t>softmax</a:t>
            </a:r>
            <a:r>
              <a:rPr lang="zh-CN" altLang="en-US" b="0" i="0" dirty="0">
                <a:solidFill>
                  <a:srgbClr val="4D4D4D"/>
                </a:solidFill>
                <a:effectLst/>
                <a:latin typeface="-apple-system"/>
              </a:rPr>
              <a:t>之后的分数则趋于</a:t>
            </a:r>
            <a:r>
              <a:rPr lang="en-US" altLang="zh-CN" b="0" i="0" dirty="0">
                <a:solidFill>
                  <a:srgbClr val="4D4D4D"/>
                </a:solidFill>
                <a:effectLst/>
                <a:latin typeface="-apple-system"/>
              </a:rPr>
              <a:t>0</a:t>
            </a:r>
            <a:r>
              <a:rPr lang="zh-CN" altLang="en-US" b="0" i="0" dirty="0">
                <a:solidFill>
                  <a:srgbClr val="4D4D4D"/>
                </a:solidFill>
                <a:effectLst/>
                <a:latin typeface="-apple-system"/>
              </a:rPr>
              <a:t>，结果就是会出现梯度消失的问题。因此这里除以一个常数的操作类似于归一化，使得各点积对的结果更加平滑。</a:t>
            </a:r>
            <a:endParaRPr lang="zh-CN" altLang="en-US" dirty="0"/>
          </a:p>
        </p:txBody>
      </p:sp>
    </p:spTree>
    <p:extLst>
      <p:ext uri="{BB962C8B-B14F-4D97-AF65-F5344CB8AC3E}">
        <p14:creationId xmlns:p14="http://schemas.microsoft.com/office/powerpoint/2010/main" val="688127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478EB4E6-B289-33A2-FA95-BABE58E6007E}"/>
              </a:ext>
            </a:extLst>
          </p:cNvPr>
          <p:cNvSpPr/>
          <p:nvPr/>
        </p:nvSpPr>
        <p:spPr>
          <a:xfrm>
            <a:off x="680830" y="5203140"/>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67" name="矩形 66">
            <a:extLst>
              <a:ext uri="{FF2B5EF4-FFF2-40B4-BE49-F238E27FC236}">
                <a16:creationId xmlns:a16="http://schemas.microsoft.com/office/drawing/2014/main" id="{FFC9F51D-B86B-C450-DB4D-DFE611C7F45E}"/>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F12C7C2F-B55B-D9AF-EBE1-B108BCAA9D95}"/>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1521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5E206FAF-5D26-A232-5E5D-2CCED3600E08}"/>
              </a:ext>
            </a:extLst>
          </p:cNvPr>
          <p:cNvSpPr/>
          <p:nvPr/>
        </p:nvSpPr>
        <p:spPr>
          <a:xfrm>
            <a:off x="680830" y="5670284"/>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79" name="矩形 78">
            <a:extLst>
              <a:ext uri="{FF2B5EF4-FFF2-40B4-BE49-F238E27FC236}">
                <a16:creationId xmlns:a16="http://schemas.microsoft.com/office/drawing/2014/main" id="{353804EC-9700-2320-F7F2-75690D81020A}"/>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0" name="矩形 79">
            <a:extLst>
              <a:ext uri="{FF2B5EF4-FFF2-40B4-BE49-F238E27FC236}">
                <a16:creationId xmlns:a16="http://schemas.microsoft.com/office/drawing/2014/main" id="{320DE02E-5333-FE74-8E3E-9AD9C718EE7A}"/>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1" name="矩形 80">
            <a:extLst>
              <a:ext uri="{FF2B5EF4-FFF2-40B4-BE49-F238E27FC236}">
                <a16:creationId xmlns:a16="http://schemas.microsoft.com/office/drawing/2014/main" id="{933B53C1-3B64-4CC2-5070-4850AEE541AD}"/>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83" name="矩形 82">
            <a:extLst>
              <a:ext uri="{FF2B5EF4-FFF2-40B4-BE49-F238E27FC236}">
                <a16:creationId xmlns:a16="http://schemas.microsoft.com/office/drawing/2014/main" id="{55AE4177-7360-3A90-DE95-29754DAB5AD0}"/>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84" name="矩形 83">
            <a:extLst>
              <a:ext uri="{FF2B5EF4-FFF2-40B4-BE49-F238E27FC236}">
                <a16:creationId xmlns:a16="http://schemas.microsoft.com/office/drawing/2014/main" id="{2BBE1207-2FCD-27A6-9C0D-B14B253BFC5B}"/>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5" name="矩形 84">
            <a:extLst>
              <a:ext uri="{FF2B5EF4-FFF2-40B4-BE49-F238E27FC236}">
                <a16:creationId xmlns:a16="http://schemas.microsoft.com/office/drawing/2014/main" id="{5F6EF0B7-6FC7-2A42-C355-DFCC82C2D02D}"/>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6" name="文本框 85">
            <a:extLst>
              <a:ext uri="{FF2B5EF4-FFF2-40B4-BE49-F238E27FC236}">
                <a16:creationId xmlns:a16="http://schemas.microsoft.com/office/drawing/2014/main" id="{609D84A6-5B40-9144-17CB-CA35F6276FF4}"/>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87" name="矩形 86">
            <a:extLst>
              <a:ext uri="{FF2B5EF4-FFF2-40B4-BE49-F238E27FC236}">
                <a16:creationId xmlns:a16="http://schemas.microsoft.com/office/drawing/2014/main" id="{1CF5AFCF-97BD-0000-3C71-676F80115BC6}"/>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ACE27845-D812-68F9-148E-C509DA3038B0}"/>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4415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680831" y="6217553"/>
            <a:ext cx="4239040"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矩形 69">
            <a:extLst>
              <a:ext uri="{FF2B5EF4-FFF2-40B4-BE49-F238E27FC236}">
                <a16:creationId xmlns:a16="http://schemas.microsoft.com/office/drawing/2014/main" id="{F2E2E338-EF96-221B-E2E0-707DD5871A3A}"/>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CCF1916A-D93B-D75A-68F1-3831ADE51312}"/>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9B71DA69-9F01-E049-0267-DF719B204BAC}"/>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8" name="矩形 87">
            <a:extLst>
              <a:ext uri="{FF2B5EF4-FFF2-40B4-BE49-F238E27FC236}">
                <a16:creationId xmlns:a16="http://schemas.microsoft.com/office/drawing/2014/main" id="{841CE8AD-1053-2D4B-91B7-10FED3A33816}"/>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9" name="矩形 88">
            <a:extLst>
              <a:ext uri="{FF2B5EF4-FFF2-40B4-BE49-F238E27FC236}">
                <a16:creationId xmlns:a16="http://schemas.microsoft.com/office/drawing/2014/main" id="{55B9DB9B-B5EB-9F6A-DDB1-44070A16525C}"/>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D62CDD85-51E5-6325-6281-6DD584B10287}"/>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1" name="矩形 90">
            <a:extLst>
              <a:ext uri="{FF2B5EF4-FFF2-40B4-BE49-F238E27FC236}">
                <a16:creationId xmlns:a16="http://schemas.microsoft.com/office/drawing/2014/main" id="{AD0386BD-86C2-CCD8-3954-0C6D161F71D3}"/>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D96783C0-8092-FC71-C61A-10A0A652DACC}"/>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加号 72">
            <a:extLst>
              <a:ext uri="{FF2B5EF4-FFF2-40B4-BE49-F238E27FC236}">
                <a16:creationId xmlns:a16="http://schemas.microsoft.com/office/drawing/2014/main" id="{6E32A0DA-C5A9-3DA0-CFCB-9A193A541567}"/>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1115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5446643" y="6217553"/>
            <a:ext cx="2683566"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1 </a:t>
              </a:r>
              <a:r>
                <a:rPr lang="en-US" altLang="zh-CN" dirty="0">
                  <a:solidFill>
                    <a:srgbClr val="7030A0"/>
                  </a:solidFill>
                  <a:latin typeface="Consolas" panose="020B0609020204030204" pitchFamily="49" charset="0"/>
                  <a:cs typeface="Arial" panose="020B0604020202020204" pitchFamily="34" charset="0"/>
                </a:rPr>
                <a:t>= 112</a:t>
              </a:r>
              <a:endParaRPr lang="zh-CN" altLang="en-US" dirty="0">
                <a:solidFill>
                  <a:srgbClr val="7030A0"/>
                </a:solidFill>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96</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12</a:t>
              </a:r>
              <a:endParaRPr lang="zh-CN" altLang="en-US" dirty="0">
                <a:solidFill>
                  <a:srgbClr val="7030A0"/>
                </a:solidFill>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14</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0.12</a:t>
              </a:r>
              <a:endParaRPr lang="zh-CN" altLang="en-US" dirty="0">
                <a:solidFill>
                  <a:srgbClr val="7030A0"/>
                </a:solidFill>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0.88</a:t>
              </a:r>
              <a:endParaRPr lang="zh-CN" altLang="en-US" dirty="0">
                <a:solidFill>
                  <a:srgbClr val="7030A0"/>
                </a:solidFill>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文本框 72">
            <a:extLst>
              <a:ext uri="{FF2B5EF4-FFF2-40B4-BE49-F238E27FC236}">
                <a16:creationId xmlns:a16="http://schemas.microsoft.com/office/drawing/2014/main" id="{20908475-AE0B-3F59-ED45-0CFF6F81ACFE}"/>
              </a:ext>
            </a:extLst>
          </p:cNvPr>
          <p:cNvSpPr txBox="1"/>
          <p:nvPr/>
        </p:nvSpPr>
        <p:spPr>
          <a:xfrm>
            <a:off x="5732946"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74" name="矩形 73">
            <a:extLst>
              <a:ext uri="{FF2B5EF4-FFF2-40B4-BE49-F238E27FC236}">
                <a16:creationId xmlns:a16="http://schemas.microsoft.com/office/drawing/2014/main" id="{06354394-3234-2CB4-14AF-1FB10A6351E1}"/>
              </a:ext>
            </a:extLst>
          </p:cNvPr>
          <p:cNvSpPr/>
          <p:nvPr/>
        </p:nvSpPr>
        <p:spPr>
          <a:xfrm>
            <a:off x="6328740"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75" name="矩形 74">
            <a:extLst>
              <a:ext uri="{FF2B5EF4-FFF2-40B4-BE49-F238E27FC236}">
                <a16:creationId xmlns:a16="http://schemas.microsoft.com/office/drawing/2014/main" id="{F7F50471-9F2F-B16C-3B60-C5BC3D76A88C}"/>
              </a:ext>
            </a:extLst>
          </p:cNvPr>
          <p:cNvSpPr/>
          <p:nvPr/>
        </p:nvSpPr>
        <p:spPr>
          <a:xfrm>
            <a:off x="6626913"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6" name="矩形 75">
            <a:extLst>
              <a:ext uri="{FF2B5EF4-FFF2-40B4-BE49-F238E27FC236}">
                <a16:creationId xmlns:a16="http://schemas.microsoft.com/office/drawing/2014/main" id="{063B4A10-145B-C389-91F7-4256B522111F}"/>
              </a:ext>
            </a:extLst>
          </p:cNvPr>
          <p:cNvSpPr/>
          <p:nvPr/>
        </p:nvSpPr>
        <p:spPr>
          <a:xfrm>
            <a:off x="6925086"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7" name="矩形 86">
            <a:extLst>
              <a:ext uri="{FF2B5EF4-FFF2-40B4-BE49-F238E27FC236}">
                <a16:creationId xmlns:a16="http://schemas.microsoft.com/office/drawing/2014/main" id="{ABE92980-F720-84F5-4FDB-1EC9B984C121}"/>
              </a:ext>
            </a:extLst>
          </p:cNvPr>
          <p:cNvSpPr/>
          <p:nvPr/>
        </p:nvSpPr>
        <p:spPr>
          <a:xfrm>
            <a:off x="5544650"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574CB95-2206-9B7F-BF37-E6239278CB3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2044A27-FCFB-6861-CAC9-184776C70022}"/>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2C57F231-08E4-F200-06B4-C55CDE9C4572}"/>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1" name="矩形 90">
            <a:extLst>
              <a:ext uri="{FF2B5EF4-FFF2-40B4-BE49-F238E27FC236}">
                <a16:creationId xmlns:a16="http://schemas.microsoft.com/office/drawing/2014/main" id="{80750A5C-B42D-A287-A2BF-B4F6EFB5AF3B}"/>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3C50EF1F-629C-62EA-1EE1-52A529BE7153}"/>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3" name="矩形 92">
            <a:extLst>
              <a:ext uri="{FF2B5EF4-FFF2-40B4-BE49-F238E27FC236}">
                <a16:creationId xmlns:a16="http://schemas.microsoft.com/office/drawing/2014/main" id="{F57D623D-7DF5-F94D-CD70-26D0E6DE50C2}"/>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4" name="矩形 93">
            <a:extLst>
              <a:ext uri="{FF2B5EF4-FFF2-40B4-BE49-F238E27FC236}">
                <a16:creationId xmlns:a16="http://schemas.microsoft.com/office/drawing/2014/main" id="{5C6316B2-FE0C-79E3-89CC-79497A929A17}"/>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加号 69">
            <a:extLst>
              <a:ext uri="{FF2B5EF4-FFF2-40B4-BE49-F238E27FC236}">
                <a16:creationId xmlns:a16="http://schemas.microsoft.com/office/drawing/2014/main" id="{FAE1721A-2C01-B482-97E8-4A67C9DCCC3F}"/>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F0416447-FF1E-A82C-DC38-B651251B7FB6}"/>
              </a:ext>
            </a:extLst>
          </p:cNvPr>
          <p:cNvPicPr>
            <a:picLocks noChangeAspect="1"/>
          </p:cNvPicPr>
          <p:nvPr/>
        </p:nvPicPr>
        <p:blipFill>
          <a:blip r:embed="rId3"/>
          <a:stretch>
            <a:fillRect/>
          </a:stretch>
        </p:blipFill>
        <p:spPr>
          <a:xfrm>
            <a:off x="8595700" y="1674719"/>
            <a:ext cx="3262394" cy="4115269"/>
          </a:xfrm>
          <a:prstGeom prst="rect">
            <a:avLst/>
          </a:prstGeom>
        </p:spPr>
      </p:pic>
    </p:spTree>
    <p:extLst>
      <p:ext uri="{BB962C8B-B14F-4D97-AF65-F5344CB8AC3E}">
        <p14:creationId xmlns:p14="http://schemas.microsoft.com/office/powerpoint/2010/main" val="33429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5413C543-F985-4BA0-C94A-EF1469AB3EAA}"/>
                  </a:ext>
                </a:extLst>
              </p:cNvPr>
              <p:cNvSpPr txBox="1"/>
              <p:nvPr/>
            </p:nvSpPr>
            <p:spPr>
              <a:xfrm>
                <a:off x="3054923" y="2547825"/>
                <a:ext cx="3976476" cy="17697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11500" i="1" smtClean="0">
                              <a:latin typeface="Cambria Math" panose="02040503050406030204" pitchFamily="18" charset="0"/>
                            </a:rPr>
                          </m:ctrlPr>
                        </m:dPr>
                        <m:e>
                          <m:r>
                            <a:rPr lang="en-US" altLang="zh-CN" sz="11500" b="0" i="1" smtClean="0">
                              <a:latin typeface="Cambria Math" panose="02040503050406030204" pitchFamily="18" charset="0"/>
                            </a:rPr>
                            <m:t>         </m:t>
                          </m:r>
                        </m:e>
                      </m:d>
                    </m:oMath>
                  </m:oMathPara>
                </a14:m>
                <a:endParaRPr lang="zh-CN" altLang="en-US" sz="11500" dirty="0">
                  <a:latin typeface="Arial Narrow" panose="020B0606020202030204" pitchFamily="34" charset="0"/>
                  <a:ea typeface="微软雅黑" panose="020B0503020204020204" pitchFamily="34" charset="-122"/>
                </a:endParaRPr>
              </a:p>
            </p:txBody>
          </p:sp>
        </mc:Choice>
        <mc:Fallback xmlns="">
          <p:sp>
            <p:nvSpPr>
              <p:cNvPr id="121" name="文本框 120">
                <a:extLst>
                  <a:ext uri="{FF2B5EF4-FFF2-40B4-BE49-F238E27FC236}">
                    <a16:creationId xmlns:a16="http://schemas.microsoft.com/office/drawing/2014/main" id="{5413C543-F985-4BA0-C94A-EF1469AB3EAA}"/>
                  </a:ext>
                </a:extLst>
              </p:cNvPr>
              <p:cNvSpPr txBox="1">
                <a:spLocks noRot="1" noChangeAspect="1" noMove="1" noResize="1" noEditPoints="1" noAdjustHandles="1" noChangeArrowheads="1" noChangeShapeType="1" noTextEdit="1"/>
              </p:cNvSpPr>
              <p:nvPr/>
            </p:nvSpPr>
            <p:spPr>
              <a:xfrm>
                <a:off x="3054923" y="2547825"/>
                <a:ext cx="3976476" cy="1769715"/>
              </a:xfrm>
              <a:prstGeom prst="rect">
                <a:avLst/>
              </a:prstGeom>
              <a:blipFill>
                <a:blip r:embed="rId2"/>
                <a:stretch>
                  <a:fillRect r="-460"/>
                </a:stretch>
              </a:blipFill>
            </p:spPr>
            <p:txBody>
              <a:bodyPr/>
              <a:lstStyle/>
              <a:p>
                <a:r>
                  <a:rPr lang="zh-CN" altLang="en-US">
                    <a:noFill/>
                  </a:rPr>
                  <a:t> </a:t>
                </a:r>
              </a:p>
            </p:txBody>
          </p:sp>
        </mc:Fallback>
      </mc:AlternateContent>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25" name="组合 124">
            <a:extLst>
              <a:ext uri="{FF2B5EF4-FFF2-40B4-BE49-F238E27FC236}">
                <a16:creationId xmlns:a16="http://schemas.microsoft.com/office/drawing/2014/main" id="{8E72C127-9C27-59DE-CD3E-CF32F39F3B30}"/>
              </a:ext>
            </a:extLst>
          </p:cNvPr>
          <p:cNvGrpSpPr/>
          <p:nvPr/>
        </p:nvGrpSpPr>
        <p:grpSpPr>
          <a:xfrm>
            <a:off x="9378225" y="3110974"/>
            <a:ext cx="1280944" cy="712383"/>
            <a:chOff x="4777684" y="4802709"/>
            <a:chExt cx="1280944" cy="712383"/>
          </a:xfrm>
        </p:grpSpPr>
        <p:sp>
          <p:nvSpPr>
            <p:cNvPr id="79" name="矩形 78">
              <a:extLst>
                <a:ext uri="{FF2B5EF4-FFF2-40B4-BE49-F238E27FC236}">
                  <a16:creationId xmlns:a16="http://schemas.microsoft.com/office/drawing/2014/main" id="{E49188E0-A8E9-A561-C442-0FDF05377AFF}"/>
                </a:ext>
              </a:extLst>
            </p:cNvPr>
            <p:cNvSpPr/>
            <p:nvPr/>
          </p:nvSpPr>
          <p:spPr>
            <a:xfrm>
              <a:off x="5164109"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0" name="矩形 79">
              <a:extLst>
                <a:ext uri="{FF2B5EF4-FFF2-40B4-BE49-F238E27FC236}">
                  <a16:creationId xmlns:a16="http://schemas.microsoft.com/office/drawing/2014/main" id="{2F404EA3-2015-E9FC-58C6-A6DD89160073}"/>
                </a:ext>
              </a:extLst>
            </p:cNvPr>
            <p:cNvSpPr/>
            <p:nvPr/>
          </p:nvSpPr>
          <p:spPr>
            <a:xfrm>
              <a:off x="5462282"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1" name="矩形 80">
              <a:extLst>
                <a:ext uri="{FF2B5EF4-FFF2-40B4-BE49-F238E27FC236}">
                  <a16:creationId xmlns:a16="http://schemas.microsoft.com/office/drawing/2014/main" id="{17C5D5F7-5430-F3D0-C538-8FBF10697D7C}"/>
                </a:ext>
              </a:extLst>
            </p:cNvPr>
            <p:cNvSpPr/>
            <p:nvPr/>
          </p:nvSpPr>
          <p:spPr>
            <a:xfrm>
              <a:off x="5760455"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3" name="矩形 82">
              <a:extLst>
                <a:ext uri="{FF2B5EF4-FFF2-40B4-BE49-F238E27FC236}">
                  <a16:creationId xmlns:a16="http://schemas.microsoft.com/office/drawing/2014/main" id="{47CF5A18-F250-D32C-55B5-82C70636AD21}"/>
                </a:ext>
              </a:extLst>
            </p:cNvPr>
            <p:cNvSpPr/>
            <p:nvPr/>
          </p:nvSpPr>
          <p:spPr>
            <a:xfrm>
              <a:off x="5164109"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Consolas" panose="020B0609020204030204" pitchFamily="49" charset="0"/>
              </a:endParaRPr>
            </a:p>
          </p:txBody>
        </p:sp>
        <p:sp>
          <p:nvSpPr>
            <p:cNvPr id="84" name="矩形 83">
              <a:extLst>
                <a:ext uri="{FF2B5EF4-FFF2-40B4-BE49-F238E27FC236}">
                  <a16:creationId xmlns:a16="http://schemas.microsoft.com/office/drawing/2014/main" id="{AB037A46-C38E-FB11-848D-E94F532C00AC}"/>
                </a:ext>
              </a:extLst>
            </p:cNvPr>
            <p:cNvSpPr/>
            <p:nvPr/>
          </p:nvSpPr>
          <p:spPr>
            <a:xfrm>
              <a:off x="5462282"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5" name="矩形 84">
              <a:extLst>
                <a:ext uri="{FF2B5EF4-FFF2-40B4-BE49-F238E27FC236}">
                  <a16:creationId xmlns:a16="http://schemas.microsoft.com/office/drawing/2014/main" id="{92D1CE2B-FCD9-8EC8-0D70-420D7AF5792E}"/>
                </a:ext>
              </a:extLst>
            </p:cNvPr>
            <p:cNvSpPr/>
            <p:nvPr/>
          </p:nvSpPr>
          <p:spPr>
            <a:xfrm>
              <a:off x="5760455"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6" name="文本框 85">
              <a:extLst>
                <a:ext uri="{FF2B5EF4-FFF2-40B4-BE49-F238E27FC236}">
                  <a16:creationId xmlns:a16="http://schemas.microsoft.com/office/drawing/2014/main" id="{7D658402-D741-1CE4-4A1D-D580DFE261F5}"/>
                </a:ext>
              </a:extLst>
            </p:cNvPr>
            <p:cNvSpPr txBox="1"/>
            <p:nvPr/>
          </p:nvSpPr>
          <p:spPr>
            <a:xfrm>
              <a:off x="4777684" y="4802709"/>
              <a:ext cx="595794" cy="400110"/>
            </a:xfrm>
            <a:prstGeom prst="rect">
              <a:avLst/>
            </a:prstGeom>
            <a:noFill/>
          </p:spPr>
          <p:txBody>
            <a:bodyPr wrap="square" rtlCol="0">
              <a:spAutoFit/>
            </a:bodyPr>
            <a:lstStyle/>
            <a:p>
              <a:r>
                <a:rPr lang="en-US" altLang="zh-CN" sz="2000" b="1" dirty="0">
                  <a:latin typeface="Consolas" panose="020B0609020204030204" pitchFamily="49" charset="0"/>
                  <a:cs typeface="Arial" panose="020B0604020202020204" pitchFamily="34" charset="0"/>
                </a:rPr>
                <a:t>z</a:t>
              </a:r>
              <a:r>
                <a:rPr lang="en-US" altLang="zh-CN" sz="2000" b="1" baseline="-25000" dirty="0">
                  <a:latin typeface="Consolas" panose="020B0609020204030204" pitchFamily="49" charset="0"/>
                  <a:cs typeface="Arial" panose="020B0604020202020204" pitchFamily="34" charset="0"/>
                </a:rPr>
                <a:t>1</a:t>
              </a:r>
              <a:endParaRPr lang="zh-CN" altLang="en-US" sz="2000" b="1" baseline="-25000" dirty="0">
                <a:latin typeface="Consolas" panose="020B0609020204030204" pitchFamily="49" charset="0"/>
                <a:cs typeface="Arial" panose="020B0604020202020204" pitchFamily="34" charset="0"/>
              </a:endParaRPr>
            </a:p>
          </p:txBody>
        </p:sp>
        <p:sp>
          <p:nvSpPr>
            <p:cNvPr id="95" name="文本框 94">
              <a:extLst>
                <a:ext uri="{FF2B5EF4-FFF2-40B4-BE49-F238E27FC236}">
                  <a16:creationId xmlns:a16="http://schemas.microsoft.com/office/drawing/2014/main" id="{B6E3D432-D509-CEC9-FA30-E2BD6CC447C9}"/>
                </a:ext>
              </a:extLst>
            </p:cNvPr>
            <p:cNvSpPr txBox="1"/>
            <p:nvPr/>
          </p:nvSpPr>
          <p:spPr>
            <a:xfrm>
              <a:off x="4777684" y="5114982"/>
              <a:ext cx="595794" cy="400110"/>
            </a:xfrm>
            <a:prstGeom prst="rect">
              <a:avLst/>
            </a:prstGeom>
            <a:noFill/>
          </p:spPr>
          <p:txBody>
            <a:bodyPr wrap="square" rtlCol="0">
              <a:spAutoFit/>
            </a:bodyPr>
            <a:lstStyle/>
            <a:p>
              <a:r>
                <a:rPr lang="en-US" altLang="zh-CN" sz="2000" b="1" dirty="0">
                  <a:latin typeface="Consolas" panose="020B0609020204030204" pitchFamily="49" charset="0"/>
                  <a:cs typeface="Arial" panose="020B0604020202020204" pitchFamily="34" charset="0"/>
                </a:rPr>
                <a:t>z</a:t>
              </a:r>
              <a:r>
                <a:rPr lang="en-US" altLang="zh-CN" sz="2000" b="1" baseline="-25000" dirty="0">
                  <a:latin typeface="Consolas" panose="020B0609020204030204" pitchFamily="49" charset="0"/>
                  <a:cs typeface="Arial" panose="020B0604020202020204" pitchFamily="34" charset="0"/>
                </a:rPr>
                <a:t>2</a:t>
              </a:r>
              <a:endParaRPr lang="zh-CN" altLang="en-US" sz="2000" b="1" baseline="-25000" dirty="0">
                <a:latin typeface="Consolas" panose="020B0609020204030204" pitchFamily="49" charset="0"/>
                <a:cs typeface="Arial" panose="020B0604020202020204" pitchFamily="34" charset="0"/>
              </a:endParaRPr>
            </a:p>
          </p:txBody>
        </p:sp>
      </p:grpSp>
      <p:grpSp>
        <p:nvGrpSpPr>
          <p:cNvPr id="111" name="组合 110">
            <a:extLst>
              <a:ext uri="{FF2B5EF4-FFF2-40B4-BE49-F238E27FC236}">
                <a16:creationId xmlns:a16="http://schemas.microsoft.com/office/drawing/2014/main" id="{32781DA0-155E-5325-9C4C-38EA8A37B6ED}"/>
              </a:ext>
            </a:extLst>
          </p:cNvPr>
          <p:cNvGrpSpPr/>
          <p:nvPr/>
        </p:nvGrpSpPr>
        <p:grpSpPr>
          <a:xfrm rot="5400000">
            <a:off x="5502734" y="2701726"/>
            <a:ext cx="897081" cy="589228"/>
            <a:chOff x="10493189" y="3079276"/>
            <a:chExt cx="897081" cy="589228"/>
          </a:xfrm>
        </p:grpSpPr>
        <p:sp>
          <p:nvSpPr>
            <p:cNvPr id="99" name="矩形 98">
              <a:extLst>
                <a:ext uri="{FF2B5EF4-FFF2-40B4-BE49-F238E27FC236}">
                  <a16:creationId xmlns:a16="http://schemas.microsoft.com/office/drawing/2014/main" id="{B82C113D-C046-15FE-979D-CCF65567DC91}"/>
                </a:ext>
              </a:extLst>
            </p:cNvPr>
            <p:cNvSpPr/>
            <p:nvPr/>
          </p:nvSpPr>
          <p:spPr>
            <a:xfrm rot="5400000">
              <a:off x="10493189"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C8E6DA32-94CB-2F68-5AC2-9AC78248504E}"/>
                </a:ext>
              </a:extLst>
            </p:cNvPr>
            <p:cNvSpPr/>
            <p:nvPr/>
          </p:nvSpPr>
          <p:spPr>
            <a:xfrm rot="5400000">
              <a:off x="10791362"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F5692A18-D005-77C3-9076-A49D3A424382}"/>
                </a:ext>
              </a:extLst>
            </p:cNvPr>
            <p:cNvSpPr/>
            <p:nvPr/>
          </p:nvSpPr>
          <p:spPr>
            <a:xfrm rot="5400000">
              <a:off x="11089535"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5" name="矩形 104">
              <a:extLst>
                <a:ext uri="{FF2B5EF4-FFF2-40B4-BE49-F238E27FC236}">
                  <a16:creationId xmlns:a16="http://schemas.microsoft.com/office/drawing/2014/main" id="{8EE16BC9-353C-6184-9366-48CF3E0ADB34}"/>
                </a:ext>
              </a:extLst>
            </p:cNvPr>
            <p:cNvSpPr/>
            <p:nvPr/>
          </p:nvSpPr>
          <p:spPr>
            <a:xfrm rot="5400000">
              <a:off x="10495751"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8" name="矩形 107">
              <a:extLst>
                <a:ext uri="{FF2B5EF4-FFF2-40B4-BE49-F238E27FC236}">
                  <a16:creationId xmlns:a16="http://schemas.microsoft.com/office/drawing/2014/main" id="{874C88B9-465D-9B81-B281-B3776F49279C}"/>
                </a:ext>
              </a:extLst>
            </p:cNvPr>
            <p:cNvSpPr/>
            <p:nvPr/>
          </p:nvSpPr>
          <p:spPr>
            <a:xfrm rot="5400000">
              <a:off x="10793924"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2230350F-3620-37EB-DD79-0E115D1E3DBD}"/>
                </a:ext>
              </a:extLst>
            </p:cNvPr>
            <p:cNvSpPr/>
            <p:nvPr/>
          </p:nvSpPr>
          <p:spPr>
            <a:xfrm rot="5400000">
              <a:off x="11092097"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8" name="组合 117">
            <a:extLst>
              <a:ext uri="{FF2B5EF4-FFF2-40B4-BE49-F238E27FC236}">
                <a16:creationId xmlns:a16="http://schemas.microsoft.com/office/drawing/2014/main" id="{0E64F6B4-5E91-9A27-8FDC-1FEBB6B782D7}"/>
              </a:ext>
            </a:extLst>
          </p:cNvPr>
          <p:cNvGrpSpPr/>
          <p:nvPr/>
        </p:nvGrpSpPr>
        <p:grpSpPr>
          <a:xfrm>
            <a:off x="3623614" y="2738617"/>
            <a:ext cx="1247395" cy="595202"/>
            <a:chOff x="8360714" y="3196597"/>
            <a:chExt cx="1247395" cy="595202"/>
          </a:xfrm>
        </p:grpSpPr>
        <p:sp>
          <p:nvSpPr>
            <p:cNvPr id="96" name="矩形 95">
              <a:extLst>
                <a:ext uri="{FF2B5EF4-FFF2-40B4-BE49-F238E27FC236}">
                  <a16:creationId xmlns:a16="http://schemas.microsoft.com/office/drawing/2014/main" id="{D29C871F-BE8C-AD3B-6B34-1DE18F7DB5B0}"/>
                </a:ext>
              </a:extLst>
            </p:cNvPr>
            <p:cNvSpPr/>
            <p:nvPr/>
          </p:nvSpPr>
          <p:spPr>
            <a:xfrm>
              <a:off x="8713590"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F91133F7-065F-9EF7-EC0C-FC183D32015D}"/>
                </a:ext>
              </a:extLst>
            </p:cNvPr>
            <p:cNvSpPr/>
            <p:nvPr/>
          </p:nvSpPr>
          <p:spPr>
            <a:xfrm>
              <a:off x="9011763"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09F361E6-EC73-9C49-C3FD-84D62D1678B2}"/>
                </a:ext>
              </a:extLst>
            </p:cNvPr>
            <p:cNvSpPr/>
            <p:nvPr/>
          </p:nvSpPr>
          <p:spPr>
            <a:xfrm>
              <a:off x="9309936"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74BC23A0-C5A7-B8B7-870E-4CB3F388B061}"/>
                </a:ext>
              </a:extLst>
            </p:cNvPr>
            <p:cNvSpPr/>
            <p:nvPr/>
          </p:nvSpPr>
          <p:spPr>
            <a:xfrm>
              <a:off x="8713590"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3" name="矩形 102">
              <a:extLst>
                <a:ext uri="{FF2B5EF4-FFF2-40B4-BE49-F238E27FC236}">
                  <a16:creationId xmlns:a16="http://schemas.microsoft.com/office/drawing/2014/main" id="{AC03FA46-04C6-E0AC-B1C4-74FEAC353E04}"/>
                </a:ext>
              </a:extLst>
            </p:cNvPr>
            <p:cNvSpPr/>
            <p:nvPr/>
          </p:nvSpPr>
          <p:spPr>
            <a:xfrm>
              <a:off x="9011763"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4" name="矩形 103">
              <a:extLst>
                <a:ext uri="{FF2B5EF4-FFF2-40B4-BE49-F238E27FC236}">
                  <a16:creationId xmlns:a16="http://schemas.microsoft.com/office/drawing/2014/main" id="{6E7EF4DC-01D7-E022-6BFE-FDCD7F6500E8}"/>
                </a:ext>
              </a:extLst>
            </p:cNvPr>
            <p:cNvSpPr/>
            <p:nvPr/>
          </p:nvSpPr>
          <p:spPr>
            <a:xfrm>
              <a:off x="9309936"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文本框 109">
              <a:extLst>
                <a:ext uri="{FF2B5EF4-FFF2-40B4-BE49-F238E27FC236}">
                  <a16:creationId xmlns:a16="http://schemas.microsoft.com/office/drawing/2014/main" id="{B2BC0A97-38BD-BCDB-72D8-2E455C9270A7}"/>
                </a:ext>
              </a:extLst>
            </p:cNvPr>
            <p:cNvSpPr txBox="1"/>
            <p:nvPr/>
          </p:nvSpPr>
          <p:spPr>
            <a:xfrm>
              <a:off x="8360714" y="3303952"/>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endParaRPr lang="zh-CN" altLang="en-US" baseline="-25000" dirty="0">
                <a:latin typeface="Consolas" panose="020B0609020204030204" pitchFamily="49" charset="0"/>
                <a:cs typeface="Arial" panose="020B0604020202020204" pitchFamily="34" charset="0"/>
              </a:endParaRPr>
            </a:p>
          </p:txBody>
        </p:sp>
      </p:grpSp>
      <p:sp>
        <p:nvSpPr>
          <p:cNvPr id="119" name="文本框 118">
            <a:extLst>
              <a:ext uri="{FF2B5EF4-FFF2-40B4-BE49-F238E27FC236}">
                <a16:creationId xmlns:a16="http://schemas.microsoft.com/office/drawing/2014/main" id="{5728EA0E-7277-1238-B4E7-B54C4A428523}"/>
              </a:ext>
            </a:extLst>
          </p:cNvPr>
          <p:cNvSpPr txBox="1"/>
          <p:nvPr/>
        </p:nvSpPr>
        <p:spPr>
          <a:xfrm>
            <a:off x="5800933" y="210730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30000" dirty="0">
                <a:latin typeface="Consolas" panose="020B0609020204030204" pitchFamily="49" charset="0"/>
                <a:cs typeface="Arial" panose="020B0604020202020204" pitchFamily="34" charset="0"/>
              </a:rPr>
              <a:t>T</a:t>
            </a:r>
            <a:endParaRPr lang="zh-CN" altLang="en-US" baseline="30000" dirty="0">
              <a:latin typeface="Consolas" panose="020B0609020204030204" pitchFamily="49" charset="0"/>
              <a:cs typeface="Arial" panose="020B0604020202020204" pitchFamily="34" charset="0"/>
            </a:endParaRPr>
          </a:p>
        </p:txBody>
      </p:sp>
      <p:sp>
        <p:nvSpPr>
          <p:cNvPr id="120" name="文本框 119">
            <a:extLst>
              <a:ext uri="{FF2B5EF4-FFF2-40B4-BE49-F238E27FC236}">
                <a16:creationId xmlns:a16="http://schemas.microsoft.com/office/drawing/2014/main" id="{9A3E5D49-9DCB-871B-CA10-37F724499C39}"/>
              </a:ext>
            </a:extLst>
          </p:cNvPr>
          <p:cNvSpPr txBox="1"/>
          <p:nvPr/>
        </p:nvSpPr>
        <p:spPr>
          <a:xfrm>
            <a:off x="5059324" y="282253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a:t>
            </a:r>
            <a:endParaRPr lang="zh-CN" altLang="en-US" baseline="-25000" dirty="0">
              <a:latin typeface="Consolas" panose="020B0609020204030204" pitchFamily="49" charset="0"/>
              <a:cs typeface="Arial" panose="020B0604020202020204" pitchFamily="34" charset="0"/>
            </a:endParaRPr>
          </a:p>
        </p:txBody>
      </p:sp>
      <p:grpSp>
        <p:nvGrpSpPr>
          <p:cNvPr id="124" name="组合 123">
            <a:extLst>
              <a:ext uri="{FF2B5EF4-FFF2-40B4-BE49-F238E27FC236}">
                <a16:creationId xmlns:a16="http://schemas.microsoft.com/office/drawing/2014/main" id="{BAF413ED-25CC-C8DF-FFF3-D3AD771BBCC4}"/>
              </a:ext>
            </a:extLst>
          </p:cNvPr>
          <p:cNvGrpSpPr/>
          <p:nvPr/>
        </p:nvGrpSpPr>
        <p:grpSpPr>
          <a:xfrm>
            <a:off x="7227964" y="3215866"/>
            <a:ext cx="1269429" cy="595202"/>
            <a:chOff x="3894680" y="3893440"/>
            <a:chExt cx="1269429" cy="595202"/>
          </a:xfrm>
        </p:grpSpPr>
        <p:sp>
          <p:nvSpPr>
            <p:cNvPr id="112" name="矩形 111">
              <a:extLst>
                <a:ext uri="{FF2B5EF4-FFF2-40B4-BE49-F238E27FC236}">
                  <a16:creationId xmlns:a16="http://schemas.microsoft.com/office/drawing/2014/main" id="{014D640C-7BA2-9084-CCBA-9E49F7EC3A40}"/>
                </a:ext>
              </a:extLst>
            </p:cNvPr>
            <p:cNvSpPr/>
            <p:nvPr/>
          </p:nvSpPr>
          <p:spPr>
            <a:xfrm>
              <a:off x="4269590"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3" name="矩形 112">
              <a:extLst>
                <a:ext uri="{FF2B5EF4-FFF2-40B4-BE49-F238E27FC236}">
                  <a16:creationId xmlns:a16="http://schemas.microsoft.com/office/drawing/2014/main" id="{77736333-ECB2-C6FF-F62B-49CA81CAB7FA}"/>
                </a:ext>
              </a:extLst>
            </p:cNvPr>
            <p:cNvSpPr/>
            <p:nvPr/>
          </p:nvSpPr>
          <p:spPr>
            <a:xfrm>
              <a:off x="4567763"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4" name="矩形 113">
              <a:extLst>
                <a:ext uri="{FF2B5EF4-FFF2-40B4-BE49-F238E27FC236}">
                  <a16:creationId xmlns:a16="http://schemas.microsoft.com/office/drawing/2014/main" id="{5CF48082-5793-525F-39C5-FCCE5186A2F0}"/>
                </a:ext>
              </a:extLst>
            </p:cNvPr>
            <p:cNvSpPr/>
            <p:nvPr/>
          </p:nvSpPr>
          <p:spPr>
            <a:xfrm>
              <a:off x="4865936"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5" name="矩形 114">
              <a:extLst>
                <a:ext uri="{FF2B5EF4-FFF2-40B4-BE49-F238E27FC236}">
                  <a16:creationId xmlns:a16="http://schemas.microsoft.com/office/drawing/2014/main" id="{27C7019C-9FAF-9958-5DFD-8F2EA1E5B73D}"/>
                </a:ext>
              </a:extLst>
            </p:cNvPr>
            <p:cNvSpPr/>
            <p:nvPr/>
          </p:nvSpPr>
          <p:spPr>
            <a:xfrm>
              <a:off x="4269590"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6" name="矩形 115">
              <a:extLst>
                <a:ext uri="{FF2B5EF4-FFF2-40B4-BE49-F238E27FC236}">
                  <a16:creationId xmlns:a16="http://schemas.microsoft.com/office/drawing/2014/main" id="{D940D3B3-D973-B9C2-00A7-681623593F12}"/>
                </a:ext>
              </a:extLst>
            </p:cNvPr>
            <p:cNvSpPr/>
            <p:nvPr/>
          </p:nvSpPr>
          <p:spPr>
            <a:xfrm>
              <a:off x="4567763"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7" name="矩形 116">
              <a:extLst>
                <a:ext uri="{FF2B5EF4-FFF2-40B4-BE49-F238E27FC236}">
                  <a16:creationId xmlns:a16="http://schemas.microsoft.com/office/drawing/2014/main" id="{C4662818-27B9-4287-26E5-ADA70EB916BA}"/>
                </a:ext>
              </a:extLst>
            </p:cNvPr>
            <p:cNvSpPr/>
            <p:nvPr/>
          </p:nvSpPr>
          <p:spPr>
            <a:xfrm>
              <a:off x="4865936"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23" name="文本框 122">
              <a:extLst>
                <a:ext uri="{FF2B5EF4-FFF2-40B4-BE49-F238E27FC236}">
                  <a16:creationId xmlns:a16="http://schemas.microsoft.com/office/drawing/2014/main" id="{49917ABD-A5D5-18BC-D4E5-30021BAE6EBB}"/>
                </a:ext>
              </a:extLst>
            </p:cNvPr>
            <p:cNvSpPr txBox="1"/>
            <p:nvPr/>
          </p:nvSpPr>
          <p:spPr>
            <a:xfrm>
              <a:off x="3894680" y="4012547"/>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endParaRPr lang="zh-CN" altLang="en-US" baseline="-25000" dirty="0">
                <a:latin typeface="Consolas" panose="020B0609020204030204" pitchFamily="49" charset="0"/>
                <a:cs typeface="Arial" panose="020B0604020202020204" pitchFamily="34" charset="0"/>
              </a:endParaRPr>
            </a:p>
          </p:txBody>
        </p:sp>
      </p:grpSp>
      <p:sp>
        <p:nvSpPr>
          <p:cNvPr id="126" name="文本框 125">
            <a:extLst>
              <a:ext uri="{FF2B5EF4-FFF2-40B4-BE49-F238E27FC236}">
                <a16:creationId xmlns:a16="http://schemas.microsoft.com/office/drawing/2014/main" id="{BA1A4752-2D87-C18F-DA53-31FA331C9466}"/>
              </a:ext>
            </a:extLst>
          </p:cNvPr>
          <p:cNvSpPr txBox="1"/>
          <p:nvPr/>
        </p:nvSpPr>
        <p:spPr>
          <a:xfrm>
            <a:off x="1063860" y="3184253"/>
            <a:ext cx="1929537" cy="707886"/>
          </a:xfrm>
          <a:prstGeom prst="rect">
            <a:avLst/>
          </a:prstGeom>
          <a:noFill/>
        </p:spPr>
        <p:txBody>
          <a:bodyPr wrap="square" rtlCol="0">
            <a:spAutoFit/>
          </a:bodyPr>
          <a:lstStyle/>
          <a:p>
            <a:r>
              <a:rPr lang="en-US" altLang="zh-CN" sz="4000" dirty="0" err="1"/>
              <a:t>softmax</a:t>
            </a:r>
            <a:endParaRPr lang="zh-CN" altLang="en-US" sz="4000" dirty="0"/>
          </a:p>
        </p:txBody>
      </p:sp>
      <p:cxnSp>
        <p:nvCxnSpPr>
          <p:cNvPr id="132" name="直接连接符 131">
            <a:extLst>
              <a:ext uri="{FF2B5EF4-FFF2-40B4-BE49-F238E27FC236}">
                <a16:creationId xmlns:a16="http://schemas.microsoft.com/office/drawing/2014/main" id="{0BE914C8-5FAF-D911-A971-B841F26CC94A}"/>
              </a:ext>
            </a:extLst>
          </p:cNvPr>
          <p:cNvCxnSpPr/>
          <p:nvPr/>
        </p:nvCxnSpPr>
        <p:spPr>
          <a:xfrm>
            <a:off x="3816350" y="3530600"/>
            <a:ext cx="2580377"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723104F3-2051-DA49-CF8F-B4A002D95F6F}"/>
                  </a:ext>
                </a:extLst>
              </p:cNvPr>
              <p:cNvSpPr txBox="1"/>
              <p:nvPr/>
            </p:nvSpPr>
            <p:spPr>
              <a:xfrm>
                <a:off x="4022011" y="3642704"/>
                <a:ext cx="2187543" cy="6306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3600" i="1" smtClean="0">
                              <a:latin typeface="Cambria Math" panose="02040503050406030204" pitchFamily="18" charset="0"/>
                            </a:rPr>
                          </m:ctrlPr>
                        </m:radPr>
                        <m:deg/>
                        <m:e>
                          <m:r>
                            <m:rPr>
                              <m:sty m:val="p"/>
                            </m:rPr>
                            <a:rPr lang="en-US" altLang="zh-CN" sz="3600" i="1">
                              <a:latin typeface="Cambria Math" panose="02040503050406030204" pitchFamily="18" charset="0"/>
                            </a:rPr>
                            <m:t>d</m:t>
                          </m:r>
                          <m:r>
                            <m:rPr>
                              <m:sty m:val="p"/>
                            </m:rPr>
                            <a:rPr lang="en-US" altLang="zh-CN" sz="3600" i="1" baseline="-25000" smtClean="0">
                              <a:latin typeface="Cambria Math" panose="02040503050406030204" pitchFamily="18" charset="0"/>
                            </a:rPr>
                            <m:t>k</m:t>
                          </m:r>
                        </m:e>
                      </m:rad>
                    </m:oMath>
                  </m:oMathPara>
                </a14:m>
                <a:endParaRPr lang="zh-CN" altLang="en-US" sz="3600" dirty="0"/>
              </a:p>
            </p:txBody>
          </p:sp>
        </mc:Choice>
        <mc:Fallback xmlns="">
          <p:sp>
            <p:nvSpPr>
              <p:cNvPr id="135" name="文本框 134">
                <a:extLst>
                  <a:ext uri="{FF2B5EF4-FFF2-40B4-BE49-F238E27FC236}">
                    <a16:creationId xmlns:a16="http://schemas.microsoft.com/office/drawing/2014/main" id="{723104F3-2051-DA49-CF8F-B4A002D95F6F}"/>
                  </a:ext>
                </a:extLst>
              </p:cNvPr>
              <p:cNvSpPr txBox="1">
                <a:spLocks noRot="1" noChangeAspect="1" noMove="1" noResize="1" noEditPoints="1" noAdjustHandles="1" noChangeArrowheads="1" noChangeShapeType="1" noTextEdit="1"/>
              </p:cNvSpPr>
              <p:nvPr/>
            </p:nvSpPr>
            <p:spPr>
              <a:xfrm>
                <a:off x="4022011" y="3642704"/>
                <a:ext cx="2187543" cy="630622"/>
              </a:xfrm>
              <a:prstGeom prst="rect">
                <a:avLst/>
              </a:prstGeom>
              <a:blipFill>
                <a:blip r:embed="rId3"/>
                <a:stretch>
                  <a:fillRect/>
                </a:stretch>
              </a:blipFill>
            </p:spPr>
            <p:txBody>
              <a:bodyPr/>
              <a:lstStyle/>
              <a:p>
                <a:r>
                  <a:rPr lang="zh-CN" altLang="en-US">
                    <a:noFill/>
                  </a:rPr>
                  <a:t> </a:t>
                </a:r>
              </a:p>
            </p:txBody>
          </p:sp>
        </mc:Fallback>
      </mc:AlternateContent>
      <p:sp>
        <p:nvSpPr>
          <p:cNvPr id="137" name="文本框 136">
            <a:extLst>
              <a:ext uri="{FF2B5EF4-FFF2-40B4-BE49-F238E27FC236}">
                <a16:creationId xmlns:a16="http://schemas.microsoft.com/office/drawing/2014/main" id="{35B15976-778C-9D00-A334-547CD43BB92C}"/>
              </a:ext>
            </a:extLst>
          </p:cNvPr>
          <p:cNvSpPr txBox="1"/>
          <p:nvPr/>
        </p:nvSpPr>
        <p:spPr>
          <a:xfrm>
            <a:off x="8875458" y="3320358"/>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a:t>
            </a:r>
            <a:endParaRPr lang="zh-CN" altLang="en-US" baseline="-250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77529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3813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3971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2971504" y="2808483"/>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6045063" y="2121978"/>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7" name="文本框 6">
            <a:extLst>
              <a:ext uri="{FF2B5EF4-FFF2-40B4-BE49-F238E27FC236}">
                <a16:creationId xmlns:a16="http://schemas.microsoft.com/office/drawing/2014/main" id="{9676DC01-78FF-B39F-8FEA-71A7D72DB540}"/>
              </a:ext>
            </a:extLst>
          </p:cNvPr>
          <p:cNvSpPr txBox="1"/>
          <p:nvPr/>
        </p:nvSpPr>
        <p:spPr>
          <a:xfrm>
            <a:off x="874643" y="35812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030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2971504" y="402426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6054035" y="3393719"/>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8" name="文本框 7">
            <a:extLst>
              <a:ext uri="{FF2B5EF4-FFF2-40B4-BE49-F238E27FC236}">
                <a16:creationId xmlns:a16="http://schemas.microsoft.com/office/drawing/2014/main" id="{A7A510DB-8B0C-C4F7-D3A0-A3E4958F47D1}"/>
              </a:ext>
            </a:extLst>
          </p:cNvPr>
          <p:cNvSpPr txBox="1"/>
          <p:nvPr/>
        </p:nvSpPr>
        <p:spPr>
          <a:xfrm>
            <a:off x="884287" y="4830700"/>
            <a:ext cx="815009" cy="369332"/>
          </a:xfrm>
          <a:prstGeom prst="rect">
            <a:avLst/>
          </a:prstGeom>
          <a:noFill/>
        </p:spPr>
        <p:txBody>
          <a:bodyPr wrap="square" rtlCol="0">
            <a:spAutoFit/>
          </a:bodyPr>
          <a:lstStyle/>
          <a:p>
            <a:r>
              <a:rPr lang="en-US" altLang="zh-CN" dirty="0"/>
              <a:t>Value</a:t>
            </a:r>
            <a:endParaRPr lang="zh-CN" altLang="en-US" dirty="0"/>
          </a:p>
        </p:txBody>
      </p:sp>
      <p:sp>
        <p:nvSpPr>
          <p:cNvPr id="53" name="文本框 52">
            <a:extLst>
              <a:ext uri="{FF2B5EF4-FFF2-40B4-BE49-F238E27FC236}">
                <a16:creationId xmlns:a16="http://schemas.microsoft.com/office/drawing/2014/main" id="{758FF96B-18F3-DCCF-A149-75A22B05A625}"/>
              </a:ext>
            </a:extLst>
          </p:cNvPr>
          <p:cNvSpPr txBox="1"/>
          <p:nvPr/>
        </p:nvSpPr>
        <p:spPr>
          <a:xfrm>
            <a:off x="2961585" y="4861538"/>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59" name="文本框 58">
            <a:extLst>
              <a:ext uri="{FF2B5EF4-FFF2-40B4-BE49-F238E27FC236}">
                <a16:creationId xmlns:a16="http://schemas.microsoft.com/office/drawing/2014/main" id="{5A7A7623-E21F-F41B-D625-518020B15473}"/>
              </a:ext>
            </a:extLst>
          </p:cNvPr>
          <p:cNvSpPr txBox="1"/>
          <p:nvPr/>
        </p:nvSpPr>
        <p:spPr>
          <a:xfrm>
            <a:off x="2971504" y="524479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6054035" y="4665460"/>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12" name="文本框 111">
            <a:extLst>
              <a:ext uri="{FF2B5EF4-FFF2-40B4-BE49-F238E27FC236}">
                <a16:creationId xmlns:a16="http://schemas.microsoft.com/office/drawing/2014/main" id="{C208EC4F-5F66-AF15-C8EB-F0F8C0F1ECB2}"/>
              </a:ext>
            </a:extLst>
          </p:cNvPr>
          <p:cNvSpPr txBox="1"/>
          <p:nvPr/>
        </p:nvSpPr>
        <p:spPr>
          <a:xfrm>
            <a:off x="7130105"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26" name="文本框 125">
            <a:extLst>
              <a:ext uri="{FF2B5EF4-FFF2-40B4-BE49-F238E27FC236}">
                <a16:creationId xmlns:a16="http://schemas.microsoft.com/office/drawing/2014/main" id="{F1411809-EEE2-47E2-ACF0-98FF264969F2}"/>
              </a:ext>
            </a:extLst>
          </p:cNvPr>
          <p:cNvSpPr txBox="1"/>
          <p:nvPr/>
        </p:nvSpPr>
        <p:spPr>
          <a:xfrm>
            <a:off x="7130105"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K</a:t>
            </a:r>
          </a:p>
        </p:txBody>
      </p:sp>
      <p:sp>
        <p:nvSpPr>
          <p:cNvPr id="140" name="文本框 139">
            <a:extLst>
              <a:ext uri="{FF2B5EF4-FFF2-40B4-BE49-F238E27FC236}">
                <a16:creationId xmlns:a16="http://schemas.microsoft.com/office/drawing/2014/main" id="{8FE953A8-3937-0032-9472-6780F6CC2490}"/>
              </a:ext>
            </a:extLst>
          </p:cNvPr>
          <p:cNvSpPr txBox="1"/>
          <p:nvPr/>
        </p:nvSpPr>
        <p:spPr>
          <a:xfrm>
            <a:off x="7130105"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V</a:t>
            </a:r>
          </a:p>
        </p:txBody>
      </p:sp>
      <p:sp>
        <p:nvSpPr>
          <p:cNvPr id="141" name="文本框 140">
            <a:extLst>
              <a:ext uri="{FF2B5EF4-FFF2-40B4-BE49-F238E27FC236}">
                <a16:creationId xmlns:a16="http://schemas.microsoft.com/office/drawing/2014/main" id="{4C64F513-59A9-9CFE-A156-C7E7F8F3F876}"/>
              </a:ext>
            </a:extLst>
          </p:cNvPr>
          <p:cNvSpPr txBox="1"/>
          <p:nvPr/>
        </p:nvSpPr>
        <p:spPr>
          <a:xfrm>
            <a:off x="874643" y="5985990"/>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27551" y="598599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23345"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21518"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19691"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27551" y="636006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23345"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21518"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19691"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2" name="文本框 151">
            <a:extLst>
              <a:ext uri="{FF2B5EF4-FFF2-40B4-BE49-F238E27FC236}">
                <a16:creationId xmlns:a16="http://schemas.microsoft.com/office/drawing/2014/main" id="{17603930-7569-F3B4-E056-D4A40CC80795}"/>
              </a:ext>
            </a:extLst>
          </p:cNvPr>
          <p:cNvSpPr txBox="1"/>
          <p:nvPr/>
        </p:nvSpPr>
        <p:spPr>
          <a:xfrm>
            <a:off x="6096000" y="1171546"/>
            <a:ext cx="1308117" cy="369332"/>
          </a:xfrm>
          <a:prstGeom prst="rect">
            <a:avLst/>
          </a:prstGeom>
          <a:noFill/>
        </p:spPr>
        <p:txBody>
          <a:bodyPr wrap="square" rtlCol="0">
            <a:spAutoFit/>
          </a:bodyPr>
          <a:lstStyle/>
          <a:p>
            <a:r>
              <a:rPr lang="en-US" altLang="zh-CN" dirty="0"/>
              <a:t>attention1</a:t>
            </a:r>
            <a:endParaRPr lang="zh-CN" altLang="en-US" dirty="0"/>
          </a:p>
        </p:txBody>
      </p:sp>
      <p:sp>
        <p:nvSpPr>
          <p:cNvPr id="16" name="文本框 15">
            <a:extLst>
              <a:ext uri="{FF2B5EF4-FFF2-40B4-BE49-F238E27FC236}">
                <a16:creationId xmlns:a16="http://schemas.microsoft.com/office/drawing/2014/main" id="{95C764E7-263F-E978-BF83-C038D0734531}"/>
              </a:ext>
            </a:extLst>
          </p:cNvPr>
          <p:cNvSpPr txBox="1"/>
          <p:nvPr/>
        </p:nvSpPr>
        <p:spPr>
          <a:xfrm>
            <a:off x="89076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7" name="文本框 16">
            <a:extLst>
              <a:ext uri="{FF2B5EF4-FFF2-40B4-BE49-F238E27FC236}">
                <a16:creationId xmlns:a16="http://schemas.microsoft.com/office/drawing/2014/main" id="{5A26FBC5-B59C-2EC8-03BE-D8C0CE04283C}"/>
              </a:ext>
            </a:extLst>
          </p:cNvPr>
          <p:cNvSpPr txBox="1"/>
          <p:nvPr/>
        </p:nvSpPr>
        <p:spPr>
          <a:xfrm>
            <a:off x="89076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K</a:t>
            </a:r>
          </a:p>
        </p:txBody>
      </p:sp>
      <p:sp>
        <p:nvSpPr>
          <p:cNvPr id="18" name="文本框 17">
            <a:extLst>
              <a:ext uri="{FF2B5EF4-FFF2-40B4-BE49-F238E27FC236}">
                <a16:creationId xmlns:a16="http://schemas.microsoft.com/office/drawing/2014/main" id="{7709C289-946A-CE15-AF54-47D3E02424A8}"/>
              </a:ext>
            </a:extLst>
          </p:cNvPr>
          <p:cNvSpPr txBox="1"/>
          <p:nvPr/>
        </p:nvSpPr>
        <p:spPr>
          <a:xfrm>
            <a:off x="89076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V</a:t>
            </a:r>
          </a:p>
        </p:txBody>
      </p:sp>
      <p:grpSp>
        <p:nvGrpSpPr>
          <p:cNvPr id="19" name="组合 18">
            <a:extLst>
              <a:ext uri="{FF2B5EF4-FFF2-40B4-BE49-F238E27FC236}">
                <a16:creationId xmlns:a16="http://schemas.microsoft.com/office/drawing/2014/main" id="{1125D7F1-E7FA-6578-3614-F5CA4C9406E0}"/>
              </a:ext>
            </a:extLst>
          </p:cNvPr>
          <p:cNvGrpSpPr/>
          <p:nvPr/>
        </p:nvGrpSpPr>
        <p:grpSpPr>
          <a:xfrm rot="16200000">
            <a:off x="7840637" y="2121978"/>
            <a:ext cx="1192692" cy="883167"/>
            <a:chOff x="8200886" y="2921791"/>
            <a:chExt cx="1192692" cy="883167"/>
          </a:xfrm>
          <a:solidFill>
            <a:schemeClr val="bg2">
              <a:lumMod val="75000"/>
            </a:schemeClr>
          </a:solidFill>
        </p:grpSpPr>
        <p:sp>
          <p:nvSpPr>
            <p:cNvPr id="20" name="矩形 19">
              <a:extLst>
                <a:ext uri="{FF2B5EF4-FFF2-40B4-BE49-F238E27FC236}">
                  <a16:creationId xmlns:a16="http://schemas.microsoft.com/office/drawing/2014/main" id="{335E99A2-9DBD-A8E1-06DA-44A05DDE97B6}"/>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CFE773BF-3CD7-A601-38C6-F13B34154D6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 name="矩形 22">
              <a:extLst>
                <a:ext uri="{FF2B5EF4-FFF2-40B4-BE49-F238E27FC236}">
                  <a16:creationId xmlns:a16="http://schemas.microsoft.com/office/drawing/2014/main" id="{48DA37C8-0446-83C4-501E-CB4FA96778B2}"/>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F15CA4CE-E176-A126-7BC0-6FA14B49134A}"/>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矩形 109">
              <a:extLst>
                <a:ext uri="{FF2B5EF4-FFF2-40B4-BE49-F238E27FC236}">
                  <a16:creationId xmlns:a16="http://schemas.microsoft.com/office/drawing/2014/main" id="{EA8BC3C3-13D7-15E4-B8C8-F7EDCB8889B7}"/>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1" name="矩形 110">
              <a:extLst>
                <a:ext uri="{FF2B5EF4-FFF2-40B4-BE49-F238E27FC236}">
                  <a16:creationId xmlns:a16="http://schemas.microsoft.com/office/drawing/2014/main" id="{1A8CC36B-8B65-D8EE-4099-3C9325A221D0}"/>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6" name="矩形 145">
              <a:extLst>
                <a:ext uri="{FF2B5EF4-FFF2-40B4-BE49-F238E27FC236}">
                  <a16:creationId xmlns:a16="http://schemas.microsoft.com/office/drawing/2014/main" id="{267BCFFB-4064-EB3C-7D3D-23A4E5738C70}"/>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7" name="矩形 146">
              <a:extLst>
                <a:ext uri="{FF2B5EF4-FFF2-40B4-BE49-F238E27FC236}">
                  <a16:creationId xmlns:a16="http://schemas.microsoft.com/office/drawing/2014/main" id="{B10D5365-4020-1AD6-4F4D-5FA4B13E5B8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4" name="矩形 153">
              <a:extLst>
                <a:ext uri="{FF2B5EF4-FFF2-40B4-BE49-F238E27FC236}">
                  <a16:creationId xmlns:a16="http://schemas.microsoft.com/office/drawing/2014/main" id="{5A5FBF6E-6644-1281-BDC9-01D834BA61F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5" name="矩形 154">
              <a:extLst>
                <a:ext uri="{FF2B5EF4-FFF2-40B4-BE49-F238E27FC236}">
                  <a16:creationId xmlns:a16="http://schemas.microsoft.com/office/drawing/2014/main" id="{96DEAADE-090E-BD60-1108-0B2239396E9C}"/>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6" name="矩形 155">
              <a:extLst>
                <a:ext uri="{FF2B5EF4-FFF2-40B4-BE49-F238E27FC236}">
                  <a16:creationId xmlns:a16="http://schemas.microsoft.com/office/drawing/2014/main" id="{075A3201-5BBC-CBD7-F1D9-71F29C6B6FD1}"/>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7" name="矩形 156">
              <a:extLst>
                <a:ext uri="{FF2B5EF4-FFF2-40B4-BE49-F238E27FC236}">
                  <a16:creationId xmlns:a16="http://schemas.microsoft.com/office/drawing/2014/main" id="{C58D974E-F0A9-BB06-48BB-FEEB56BB1FD0}"/>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58" name="组合 157">
            <a:extLst>
              <a:ext uri="{FF2B5EF4-FFF2-40B4-BE49-F238E27FC236}">
                <a16:creationId xmlns:a16="http://schemas.microsoft.com/office/drawing/2014/main" id="{3DBB390C-53A6-96AE-D6EC-BADD87B805F9}"/>
              </a:ext>
            </a:extLst>
          </p:cNvPr>
          <p:cNvGrpSpPr/>
          <p:nvPr/>
        </p:nvGrpSpPr>
        <p:grpSpPr>
          <a:xfrm rot="16200000">
            <a:off x="7849609" y="3393719"/>
            <a:ext cx="1192692" cy="883167"/>
            <a:chOff x="8200886" y="2921791"/>
            <a:chExt cx="1192692" cy="883167"/>
          </a:xfrm>
          <a:solidFill>
            <a:schemeClr val="accent2">
              <a:lumMod val="40000"/>
              <a:lumOff val="60000"/>
            </a:schemeClr>
          </a:solidFill>
        </p:grpSpPr>
        <p:sp>
          <p:nvSpPr>
            <p:cNvPr id="159" name="矩形 158">
              <a:extLst>
                <a:ext uri="{FF2B5EF4-FFF2-40B4-BE49-F238E27FC236}">
                  <a16:creationId xmlns:a16="http://schemas.microsoft.com/office/drawing/2014/main" id="{F3B844AF-C801-8FB8-ACFA-C78D58CAA57E}"/>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0" name="矩形 159">
              <a:extLst>
                <a:ext uri="{FF2B5EF4-FFF2-40B4-BE49-F238E27FC236}">
                  <a16:creationId xmlns:a16="http://schemas.microsoft.com/office/drawing/2014/main" id="{09879E4D-C1E1-B056-D49E-85E90076219C}"/>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1" name="矩形 160">
              <a:extLst>
                <a:ext uri="{FF2B5EF4-FFF2-40B4-BE49-F238E27FC236}">
                  <a16:creationId xmlns:a16="http://schemas.microsoft.com/office/drawing/2014/main" id="{5CA21234-6940-DE19-1EE0-A61F6BBA3B9F}"/>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2" name="矩形 161">
              <a:extLst>
                <a:ext uri="{FF2B5EF4-FFF2-40B4-BE49-F238E27FC236}">
                  <a16:creationId xmlns:a16="http://schemas.microsoft.com/office/drawing/2014/main" id="{6459E3A0-B072-6F1F-ED3D-D1AF460A164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3" name="矩形 162">
              <a:extLst>
                <a:ext uri="{FF2B5EF4-FFF2-40B4-BE49-F238E27FC236}">
                  <a16:creationId xmlns:a16="http://schemas.microsoft.com/office/drawing/2014/main" id="{D3EEB63D-5E9B-84E2-2958-560DD2A58449}"/>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4" name="矩形 163">
              <a:extLst>
                <a:ext uri="{FF2B5EF4-FFF2-40B4-BE49-F238E27FC236}">
                  <a16:creationId xmlns:a16="http://schemas.microsoft.com/office/drawing/2014/main" id="{F9D81590-5147-13BA-4EE4-DB0C4A6CEC81}"/>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5" name="矩形 164">
              <a:extLst>
                <a:ext uri="{FF2B5EF4-FFF2-40B4-BE49-F238E27FC236}">
                  <a16:creationId xmlns:a16="http://schemas.microsoft.com/office/drawing/2014/main" id="{9F81CD24-21A9-07BD-8528-E406CD323AC1}"/>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6" name="矩形 165">
              <a:extLst>
                <a:ext uri="{FF2B5EF4-FFF2-40B4-BE49-F238E27FC236}">
                  <a16:creationId xmlns:a16="http://schemas.microsoft.com/office/drawing/2014/main" id="{A70533A4-275A-2133-3185-95EC8EAC50B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7" name="矩形 166">
              <a:extLst>
                <a:ext uri="{FF2B5EF4-FFF2-40B4-BE49-F238E27FC236}">
                  <a16:creationId xmlns:a16="http://schemas.microsoft.com/office/drawing/2014/main" id="{52C295CD-F1ED-8E6E-5A22-8B24260511C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8" name="矩形 167">
              <a:extLst>
                <a:ext uri="{FF2B5EF4-FFF2-40B4-BE49-F238E27FC236}">
                  <a16:creationId xmlns:a16="http://schemas.microsoft.com/office/drawing/2014/main" id="{C5DAFFF7-C532-D71C-3709-4214BFC1CA6E}"/>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9" name="矩形 168">
              <a:extLst>
                <a:ext uri="{FF2B5EF4-FFF2-40B4-BE49-F238E27FC236}">
                  <a16:creationId xmlns:a16="http://schemas.microsoft.com/office/drawing/2014/main" id="{5956FD96-4BF6-8178-6926-A9E6B105399F}"/>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0" name="矩形 169">
              <a:extLst>
                <a:ext uri="{FF2B5EF4-FFF2-40B4-BE49-F238E27FC236}">
                  <a16:creationId xmlns:a16="http://schemas.microsoft.com/office/drawing/2014/main" id="{7F6F7AC7-4AD3-4AC1-9E63-91678547F1EB}"/>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71" name="组合 170">
            <a:extLst>
              <a:ext uri="{FF2B5EF4-FFF2-40B4-BE49-F238E27FC236}">
                <a16:creationId xmlns:a16="http://schemas.microsoft.com/office/drawing/2014/main" id="{4A4E5E2D-89BA-360F-D686-0671FBA7D2D0}"/>
              </a:ext>
            </a:extLst>
          </p:cNvPr>
          <p:cNvGrpSpPr/>
          <p:nvPr/>
        </p:nvGrpSpPr>
        <p:grpSpPr>
          <a:xfrm rot="16200000">
            <a:off x="7849609" y="4665460"/>
            <a:ext cx="1192692" cy="883167"/>
            <a:chOff x="8200886" y="2921791"/>
            <a:chExt cx="1192692" cy="883167"/>
          </a:xfrm>
          <a:solidFill>
            <a:schemeClr val="accent3">
              <a:lumMod val="60000"/>
              <a:lumOff val="40000"/>
            </a:schemeClr>
          </a:solidFill>
        </p:grpSpPr>
        <p:sp>
          <p:nvSpPr>
            <p:cNvPr id="172" name="矩形 171">
              <a:extLst>
                <a:ext uri="{FF2B5EF4-FFF2-40B4-BE49-F238E27FC236}">
                  <a16:creationId xmlns:a16="http://schemas.microsoft.com/office/drawing/2014/main" id="{83E29A9A-3F73-6619-A58E-F2B7924C0D7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3" name="矩形 172">
              <a:extLst>
                <a:ext uri="{FF2B5EF4-FFF2-40B4-BE49-F238E27FC236}">
                  <a16:creationId xmlns:a16="http://schemas.microsoft.com/office/drawing/2014/main" id="{9BF52F77-1616-D6B5-8171-0F4CEC4B0C3C}"/>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4" name="矩形 173">
              <a:extLst>
                <a:ext uri="{FF2B5EF4-FFF2-40B4-BE49-F238E27FC236}">
                  <a16:creationId xmlns:a16="http://schemas.microsoft.com/office/drawing/2014/main" id="{D95B8A9F-D0D1-FFE8-5795-5CE1B61E8E0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5" name="矩形 174">
              <a:extLst>
                <a:ext uri="{FF2B5EF4-FFF2-40B4-BE49-F238E27FC236}">
                  <a16:creationId xmlns:a16="http://schemas.microsoft.com/office/drawing/2014/main" id="{AC3B2133-FDB8-F693-71F1-3DFF2AB02E50}"/>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6" name="矩形 175">
              <a:extLst>
                <a:ext uri="{FF2B5EF4-FFF2-40B4-BE49-F238E27FC236}">
                  <a16:creationId xmlns:a16="http://schemas.microsoft.com/office/drawing/2014/main" id="{073A48A7-35AB-A1B1-8814-0868FB7E26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7" name="矩形 176">
              <a:extLst>
                <a:ext uri="{FF2B5EF4-FFF2-40B4-BE49-F238E27FC236}">
                  <a16:creationId xmlns:a16="http://schemas.microsoft.com/office/drawing/2014/main" id="{3211CE0D-DC28-0DF3-286A-55BC95F00DFF}"/>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8" name="矩形 177">
              <a:extLst>
                <a:ext uri="{FF2B5EF4-FFF2-40B4-BE49-F238E27FC236}">
                  <a16:creationId xmlns:a16="http://schemas.microsoft.com/office/drawing/2014/main" id="{E31BF8A5-8E62-92BE-5E22-CB0DCE1B7E18}"/>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9" name="矩形 178">
              <a:extLst>
                <a:ext uri="{FF2B5EF4-FFF2-40B4-BE49-F238E27FC236}">
                  <a16:creationId xmlns:a16="http://schemas.microsoft.com/office/drawing/2014/main" id="{C0E891A6-1F43-3B3D-ECC8-25F1144F7FDC}"/>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0" name="矩形 179">
              <a:extLst>
                <a:ext uri="{FF2B5EF4-FFF2-40B4-BE49-F238E27FC236}">
                  <a16:creationId xmlns:a16="http://schemas.microsoft.com/office/drawing/2014/main" id="{86ABEECF-EAF5-7705-EB80-FCE7B9D1630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1" name="矩形 180">
              <a:extLst>
                <a:ext uri="{FF2B5EF4-FFF2-40B4-BE49-F238E27FC236}">
                  <a16:creationId xmlns:a16="http://schemas.microsoft.com/office/drawing/2014/main" id="{D28E7E68-8FC9-EF92-A465-A06CF2FD43CE}"/>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2" name="矩形 181">
              <a:extLst>
                <a:ext uri="{FF2B5EF4-FFF2-40B4-BE49-F238E27FC236}">
                  <a16:creationId xmlns:a16="http://schemas.microsoft.com/office/drawing/2014/main" id="{9015CB83-9114-F7C4-B90F-EDB23286000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3" name="矩形 182">
              <a:extLst>
                <a:ext uri="{FF2B5EF4-FFF2-40B4-BE49-F238E27FC236}">
                  <a16:creationId xmlns:a16="http://schemas.microsoft.com/office/drawing/2014/main" id="{54B9F993-9F88-D2F6-871F-95AA5E70F85F}"/>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84" name="文本框 183">
            <a:extLst>
              <a:ext uri="{FF2B5EF4-FFF2-40B4-BE49-F238E27FC236}">
                <a16:creationId xmlns:a16="http://schemas.microsoft.com/office/drawing/2014/main" id="{FA218C44-CFAF-21F7-1C9F-6B32F5137790}"/>
              </a:ext>
            </a:extLst>
          </p:cNvPr>
          <p:cNvSpPr txBox="1"/>
          <p:nvPr/>
        </p:nvSpPr>
        <p:spPr>
          <a:xfrm>
            <a:off x="7826517" y="1188322"/>
            <a:ext cx="1308117" cy="369332"/>
          </a:xfrm>
          <a:prstGeom prst="rect">
            <a:avLst/>
          </a:prstGeom>
          <a:noFill/>
        </p:spPr>
        <p:txBody>
          <a:bodyPr wrap="square" rtlCol="0">
            <a:spAutoFit/>
          </a:bodyPr>
          <a:lstStyle/>
          <a:p>
            <a:r>
              <a:rPr lang="en-US" altLang="zh-CN" dirty="0"/>
              <a:t>attention2</a:t>
            </a:r>
            <a:endParaRPr lang="zh-CN" altLang="en-US" dirty="0"/>
          </a:p>
        </p:txBody>
      </p:sp>
      <p:sp>
        <p:nvSpPr>
          <p:cNvPr id="185" name="矩形 184">
            <a:extLst>
              <a:ext uri="{FF2B5EF4-FFF2-40B4-BE49-F238E27FC236}">
                <a16:creationId xmlns:a16="http://schemas.microsoft.com/office/drawing/2014/main" id="{1B625F5A-52E6-4970-9CDE-D2F65DD624CB}"/>
              </a:ext>
            </a:extLst>
          </p:cNvPr>
          <p:cNvSpPr/>
          <p:nvPr/>
        </p:nvSpPr>
        <p:spPr>
          <a:xfrm>
            <a:off x="3567298"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6" name="矩形 185">
            <a:extLst>
              <a:ext uri="{FF2B5EF4-FFF2-40B4-BE49-F238E27FC236}">
                <a16:creationId xmlns:a16="http://schemas.microsoft.com/office/drawing/2014/main" id="{FC6A9163-CC05-8DBE-F464-71395B338234}"/>
              </a:ext>
            </a:extLst>
          </p:cNvPr>
          <p:cNvSpPr/>
          <p:nvPr/>
        </p:nvSpPr>
        <p:spPr>
          <a:xfrm>
            <a:off x="3865471"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7" name="矩形 186">
            <a:extLst>
              <a:ext uri="{FF2B5EF4-FFF2-40B4-BE49-F238E27FC236}">
                <a16:creationId xmlns:a16="http://schemas.microsoft.com/office/drawing/2014/main" id="{7835B09F-13C4-716D-08FD-E2EF979CDACA}"/>
              </a:ext>
            </a:extLst>
          </p:cNvPr>
          <p:cNvSpPr/>
          <p:nvPr/>
        </p:nvSpPr>
        <p:spPr>
          <a:xfrm>
            <a:off x="4163644"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8" name="矩形 187">
            <a:extLst>
              <a:ext uri="{FF2B5EF4-FFF2-40B4-BE49-F238E27FC236}">
                <a16:creationId xmlns:a16="http://schemas.microsoft.com/office/drawing/2014/main" id="{06EC400D-1207-3A25-332D-FFD641D5E7DA}"/>
              </a:ext>
            </a:extLst>
          </p:cNvPr>
          <p:cNvSpPr/>
          <p:nvPr/>
        </p:nvSpPr>
        <p:spPr>
          <a:xfrm>
            <a:off x="3567298"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189" name="矩形 188">
            <a:extLst>
              <a:ext uri="{FF2B5EF4-FFF2-40B4-BE49-F238E27FC236}">
                <a16:creationId xmlns:a16="http://schemas.microsoft.com/office/drawing/2014/main" id="{2605C22B-148B-A4FC-EE88-D3365B032F59}"/>
              </a:ext>
            </a:extLst>
          </p:cNvPr>
          <p:cNvSpPr/>
          <p:nvPr/>
        </p:nvSpPr>
        <p:spPr>
          <a:xfrm>
            <a:off x="3865471"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90" name="矩形 189">
            <a:extLst>
              <a:ext uri="{FF2B5EF4-FFF2-40B4-BE49-F238E27FC236}">
                <a16:creationId xmlns:a16="http://schemas.microsoft.com/office/drawing/2014/main" id="{A0CAB985-4F78-94AE-62CF-B18EA4689DF8}"/>
              </a:ext>
            </a:extLst>
          </p:cNvPr>
          <p:cNvSpPr/>
          <p:nvPr/>
        </p:nvSpPr>
        <p:spPr>
          <a:xfrm>
            <a:off x="4163644"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Tree>
    <p:extLst>
      <p:ext uri="{BB962C8B-B14F-4D97-AF65-F5344CB8AC3E}">
        <p14:creationId xmlns:p14="http://schemas.microsoft.com/office/powerpoint/2010/main" val="2687854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3813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3971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2971504" y="2808483"/>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6045063" y="2121978"/>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3" name="文本框 102">
            <a:extLst>
              <a:ext uri="{FF2B5EF4-FFF2-40B4-BE49-F238E27FC236}">
                <a16:creationId xmlns:a16="http://schemas.microsoft.com/office/drawing/2014/main" id="{2B69C9C7-435F-3D28-50CE-9DC54788CC95}"/>
              </a:ext>
            </a:extLst>
          </p:cNvPr>
          <p:cNvSpPr txBox="1"/>
          <p:nvPr/>
        </p:nvSpPr>
        <p:spPr>
          <a:xfrm>
            <a:off x="89076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7" name="文本框 6">
            <a:extLst>
              <a:ext uri="{FF2B5EF4-FFF2-40B4-BE49-F238E27FC236}">
                <a16:creationId xmlns:a16="http://schemas.microsoft.com/office/drawing/2014/main" id="{9676DC01-78FF-B39F-8FEA-71A7D72DB540}"/>
              </a:ext>
            </a:extLst>
          </p:cNvPr>
          <p:cNvSpPr txBox="1"/>
          <p:nvPr/>
        </p:nvSpPr>
        <p:spPr>
          <a:xfrm>
            <a:off x="874643" y="35812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030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2971504" y="402426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6054035" y="3393719"/>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4" name="文本框 103">
            <a:extLst>
              <a:ext uri="{FF2B5EF4-FFF2-40B4-BE49-F238E27FC236}">
                <a16:creationId xmlns:a16="http://schemas.microsoft.com/office/drawing/2014/main" id="{C3720256-6244-1AC8-E7C9-F21B1E6775A5}"/>
              </a:ext>
            </a:extLst>
          </p:cNvPr>
          <p:cNvSpPr txBox="1"/>
          <p:nvPr/>
        </p:nvSpPr>
        <p:spPr>
          <a:xfrm>
            <a:off x="89076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K</a:t>
            </a:r>
          </a:p>
        </p:txBody>
      </p:sp>
      <p:sp>
        <p:nvSpPr>
          <p:cNvPr id="8" name="文本框 7">
            <a:extLst>
              <a:ext uri="{FF2B5EF4-FFF2-40B4-BE49-F238E27FC236}">
                <a16:creationId xmlns:a16="http://schemas.microsoft.com/office/drawing/2014/main" id="{A7A510DB-8B0C-C4F7-D3A0-A3E4958F47D1}"/>
              </a:ext>
            </a:extLst>
          </p:cNvPr>
          <p:cNvSpPr txBox="1"/>
          <p:nvPr/>
        </p:nvSpPr>
        <p:spPr>
          <a:xfrm>
            <a:off x="884287" y="4830700"/>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8615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2971504" y="5244793"/>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6054035" y="4665460"/>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5" name="文本框 104">
            <a:extLst>
              <a:ext uri="{FF2B5EF4-FFF2-40B4-BE49-F238E27FC236}">
                <a16:creationId xmlns:a16="http://schemas.microsoft.com/office/drawing/2014/main" id="{0D141855-A885-98E3-4DA9-A0F400D3B54F}"/>
              </a:ext>
            </a:extLst>
          </p:cNvPr>
          <p:cNvSpPr txBox="1"/>
          <p:nvPr/>
        </p:nvSpPr>
        <p:spPr>
          <a:xfrm>
            <a:off x="89076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V</a:t>
            </a:r>
          </a:p>
        </p:txBody>
      </p:sp>
      <p:grpSp>
        <p:nvGrpSpPr>
          <p:cNvPr id="3" name="组合 2">
            <a:extLst>
              <a:ext uri="{FF2B5EF4-FFF2-40B4-BE49-F238E27FC236}">
                <a16:creationId xmlns:a16="http://schemas.microsoft.com/office/drawing/2014/main" id="{F6C60F36-9482-E5B0-E177-740DFCEB96EE}"/>
              </a:ext>
            </a:extLst>
          </p:cNvPr>
          <p:cNvGrpSpPr/>
          <p:nvPr/>
        </p:nvGrpSpPr>
        <p:grpSpPr>
          <a:xfrm rot="16200000">
            <a:off x="7840637" y="2121978"/>
            <a:ext cx="1192692" cy="883167"/>
            <a:chOff x="8200886" y="2921791"/>
            <a:chExt cx="1192692" cy="883167"/>
          </a:xfrm>
          <a:solidFill>
            <a:schemeClr val="bg2">
              <a:lumMod val="75000"/>
            </a:schemeClr>
          </a:solidFill>
        </p:grpSpPr>
        <p:sp>
          <p:nvSpPr>
            <p:cNvPr id="9" name="矩形 8">
              <a:extLst>
                <a:ext uri="{FF2B5EF4-FFF2-40B4-BE49-F238E27FC236}">
                  <a16:creationId xmlns:a16="http://schemas.microsoft.com/office/drawing/2014/main" id="{68A2F32C-1932-B2F0-BC53-FA4FFF31D045}"/>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A90BB7EB-7819-7CD8-9CBF-92E822E5CFA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 name="矩形 34">
              <a:extLst>
                <a:ext uri="{FF2B5EF4-FFF2-40B4-BE49-F238E27FC236}">
                  <a16:creationId xmlns:a16="http://schemas.microsoft.com/office/drawing/2014/main" id="{8EB19490-CEDD-9DBC-D408-442177883A2F}"/>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 name="矩形 35">
              <a:extLst>
                <a:ext uri="{FF2B5EF4-FFF2-40B4-BE49-F238E27FC236}">
                  <a16:creationId xmlns:a16="http://schemas.microsoft.com/office/drawing/2014/main" id="{138A6A25-4CCB-5220-EB16-24C6E2CA9E5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 name="矩形 36">
              <a:extLst>
                <a:ext uri="{FF2B5EF4-FFF2-40B4-BE49-F238E27FC236}">
                  <a16:creationId xmlns:a16="http://schemas.microsoft.com/office/drawing/2014/main" id="{3AAC0357-7139-2AA7-0B06-03183DA6467A}"/>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 name="矩形 37">
              <a:extLst>
                <a:ext uri="{FF2B5EF4-FFF2-40B4-BE49-F238E27FC236}">
                  <a16:creationId xmlns:a16="http://schemas.microsoft.com/office/drawing/2014/main" id="{8E0341F9-E69A-C9D4-0ADC-104501430F75}"/>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 name="矩形 38">
              <a:extLst>
                <a:ext uri="{FF2B5EF4-FFF2-40B4-BE49-F238E27FC236}">
                  <a16:creationId xmlns:a16="http://schemas.microsoft.com/office/drawing/2014/main" id="{BA43E691-35B0-0596-379C-3387D85FEDE3}"/>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5" name="矩形 44">
              <a:extLst>
                <a:ext uri="{FF2B5EF4-FFF2-40B4-BE49-F238E27FC236}">
                  <a16:creationId xmlns:a16="http://schemas.microsoft.com/office/drawing/2014/main" id="{16FCD40B-8B97-DBF0-9931-79BB7962A286}"/>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1" name="矩形 50">
              <a:extLst>
                <a:ext uri="{FF2B5EF4-FFF2-40B4-BE49-F238E27FC236}">
                  <a16:creationId xmlns:a16="http://schemas.microsoft.com/office/drawing/2014/main" id="{21B1F3A0-9B77-75D4-8AB5-7975A8DC8D57}"/>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7" name="矩形 56">
              <a:extLst>
                <a:ext uri="{FF2B5EF4-FFF2-40B4-BE49-F238E27FC236}">
                  <a16:creationId xmlns:a16="http://schemas.microsoft.com/office/drawing/2014/main" id="{687610EB-FC54-56B3-AD60-6515835E10F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3" name="矩形 62">
              <a:extLst>
                <a:ext uri="{FF2B5EF4-FFF2-40B4-BE49-F238E27FC236}">
                  <a16:creationId xmlns:a16="http://schemas.microsoft.com/office/drawing/2014/main" id="{40441F5E-79EB-2812-99D1-829AFC587A6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8" name="矩形 107">
              <a:extLst>
                <a:ext uri="{FF2B5EF4-FFF2-40B4-BE49-F238E27FC236}">
                  <a16:creationId xmlns:a16="http://schemas.microsoft.com/office/drawing/2014/main" id="{B01DD2D7-5035-4D99-170A-B84C75D803A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12" name="文本框 111">
            <a:extLst>
              <a:ext uri="{FF2B5EF4-FFF2-40B4-BE49-F238E27FC236}">
                <a16:creationId xmlns:a16="http://schemas.microsoft.com/office/drawing/2014/main" id="{C208EC4F-5F66-AF15-C8EB-F0F8C0F1ECB2}"/>
              </a:ext>
            </a:extLst>
          </p:cNvPr>
          <p:cNvSpPr txBox="1"/>
          <p:nvPr/>
        </p:nvSpPr>
        <p:spPr>
          <a:xfrm>
            <a:off x="7130105"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grpSp>
        <p:nvGrpSpPr>
          <p:cNvPr id="113" name="组合 112">
            <a:extLst>
              <a:ext uri="{FF2B5EF4-FFF2-40B4-BE49-F238E27FC236}">
                <a16:creationId xmlns:a16="http://schemas.microsoft.com/office/drawing/2014/main" id="{752CB032-64B5-A9C3-0916-2DD5D8744C88}"/>
              </a:ext>
            </a:extLst>
          </p:cNvPr>
          <p:cNvGrpSpPr/>
          <p:nvPr/>
        </p:nvGrpSpPr>
        <p:grpSpPr>
          <a:xfrm rot="16200000">
            <a:off x="7849609" y="3393719"/>
            <a:ext cx="1192692" cy="883167"/>
            <a:chOff x="8200886" y="2921791"/>
            <a:chExt cx="1192692" cy="883167"/>
          </a:xfrm>
          <a:solidFill>
            <a:schemeClr val="accent2">
              <a:lumMod val="40000"/>
              <a:lumOff val="60000"/>
            </a:schemeClr>
          </a:solidFill>
        </p:grpSpPr>
        <p:sp>
          <p:nvSpPr>
            <p:cNvPr id="114" name="矩形 113">
              <a:extLst>
                <a:ext uri="{FF2B5EF4-FFF2-40B4-BE49-F238E27FC236}">
                  <a16:creationId xmlns:a16="http://schemas.microsoft.com/office/drawing/2014/main" id="{7CEEB82D-5381-B881-20E6-E562E56B23A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5" name="矩形 114">
              <a:extLst>
                <a:ext uri="{FF2B5EF4-FFF2-40B4-BE49-F238E27FC236}">
                  <a16:creationId xmlns:a16="http://schemas.microsoft.com/office/drawing/2014/main" id="{FB7E9C7F-BC80-4DAD-56E4-1D6B8AB8FFD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6" name="矩形 115">
              <a:extLst>
                <a:ext uri="{FF2B5EF4-FFF2-40B4-BE49-F238E27FC236}">
                  <a16:creationId xmlns:a16="http://schemas.microsoft.com/office/drawing/2014/main" id="{A5C3A25E-9781-D907-7C06-8DDD341A303B}"/>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7" name="矩形 116">
              <a:extLst>
                <a:ext uri="{FF2B5EF4-FFF2-40B4-BE49-F238E27FC236}">
                  <a16:creationId xmlns:a16="http://schemas.microsoft.com/office/drawing/2014/main" id="{59FED140-4778-960D-848F-F1B4AE3236FF}"/>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8" name="矩形 117">
              <a:extLst>
                <a:ext uri="{FF2B5EF4-FFF2-40B4-BE49-F238E27FC236}">
                  <a16:creationId xmlns:a16="http://schemas.microsoft.com/office/drawing/2014/main" id="{54D92635-2B66-D435-138E-B142BE4E9052}"/>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9" name="矩形 118">
              <a:extLst>
                <a:ext uri="{FF2B5EF4-FFF2-40B4-BE49-F238E27FC236}">
                  <a16:creationId xmlns:a16="http://schemas.microsoft.com/office/drawing/2014/main" id="{6162B3A4-0790-18A2-DAC3-79B0FC1CFBE9}"/>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0" name="矩形 119">
              <a:extLst>
                <a:ext uri="{FF2B5EF4-FFF2-40B4-BE49-F238E27FC236}">
                  <a16:creationId xmlns:a16="http://schemas.microsoft.com/office/drawing/2014/main" id="{D22C9750-FCDC-15A9-617F-1B6F4228A99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1" name="矩形 120">
              <a:extLst>
                <a:ext uri="{FF2B5EF4-FFF2-40B4-BE49-F238E27FC236}">
                  <a16:creationId xmlns:a16="http://schemas.microsoft.com/office/drawing/2014/main" id="{5555352A-3D43-BD28-03A6-65FB73810DF7}"/>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2" name="矩形 121">
              <a:extLst>
                <a:ext uri="{FF2B5EF4-FFF2-40B4-BE49-F238E27FC236}">
                  <a16:creationId xmlns:a16="http://schemas.microsoft.com/office/drawing/2014/main" id="{9F78FA25-3FEB-A504-83FB-2A41CA07D63D}"/>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3" name="矩形 122">
              <a:extLst>
                <a:ext uri="{FF2B5EF4-FFF2-40B4-BE49-F238E27FC236}">
                  <a16:creationId xmlns:a16="http://schemas.microsoft.com/office/drawing/2014/main" id="{BBEF4367-6172-5DCC-E8C8-EE8EF78FC419}"/>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4" name="矩形 123">
              <a:extLst>
                <a:ext uri="{FF2B5EF4-FFF2-40B4-BE49-F238E27FC236}">
                  <a16:creationId xmlns:a16="http://schemas.microsoft.com/office/drawing/2014/main" id="{38407F82-159F-C8EC-F81F-6A271EA37581}"/>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5" name="矩形 124">
              <a:extLst>
                <a:ext uri="{FF2B5EF4-FFF2-40B4-BE49-F238E27FC236}">
                  <a16:creationId xmlns:a16="http://schemas.microsoft.com/office/drawing/2014/main" id="{232C9E5D-0ED7-1E59-26A2-62FEFCB693B9}"/>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26" name="文本框 125">
            <a:extLst>
              <a:ext uri="{FF2B5EF4-FFF2-40B4-BE49-F238E27FC236}">
                <a16:creationId xmlns:a16="http://schemas.microsoft.com/office/drawing/2014/main" id="{F1411809-EEE2-47E2-ACF0-98FF264969F2}"/>
              </a:ext>
            </a:extLst>
          </p:cNvPr>
          <p:cNvSpPr txBox="1"/>
          <p:nvPr/>
        </p:nvSpPr>
        <p:spPr>
          <a:xfrm>
            <a:off x="7130105"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K</a:t>
            </a:r>
          </a:p>
        </p:txBody>
      </p:sp>
      <p:grpSp>
        <p:nvGrpSpPr>
          <p:cNvPr id="127" name="组合 126">
            <a:extLst>
              <a:ext uri="{FF2B5EF4-FFF2-40B4-BE49-F238E27FC236}">
                <a16:creationId xmlns:a16="http://schemas.microsoft.com/office/drawing/2014/main" id="{4EF8231F-E36C-2960-A231-F63470D07A93}"/>
              </a:ext>
            </a:extLst>
          </p:cNvPr>
          <p:cNvGrpSpPr/>
          <p:nvPr/>
        </p:nvGrpSpPr>
        <p:grpSpPr>
          <a:xfrm rot="16200000">
            <a:off x="7849609" y="4665460"/>
            <a:ext cx="1192692" cy="883167"/>
            <a:chOff x="8200886" y="2921791"/>
            <a:chExt cx="1192692" cy="883167"/>
          </a:xfrm>
          <a:solidFill>
            <a:schemeClr val="accent3">
              <a:lumMod val="60000"/>
              <a:lumOff val="40000"/>
            </a:schemeClr>
          </a:solidFill>
        </p:grpSpPr>
        <p:sp>
          <p:nvSpPr>
            <p:cNvPr id="128" name="矩形 127">
              <a:extLst>
                <a:ext uri="{FF2B5EF4-FFF2-40B4-BE49-F238E27FC236}">
                  <a16:creationId xmlns:a16="http://schemas.microsoft.com/office/drawing/2014/main" id="{FC4CEB0C-CC2F-90CC-1796-6CFEE6469949}"/>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9" name="矩形 128">
              <a:extLst>
                <a:ext uri="{FF2B5EF4-FFF2-40B4-BE49-F238E27FC236}">
                  <a16:creationId xmlns:a16="http://schemas.microsoft.com/office/drawing/2014/main" id="{57A6F0A7-7352-3AD0-6D8A-C28CCF5F261F}"/>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0" name="矩形 129">
              <a:extLst>
                <a:ext uri="{FF2B5EF4-FFF2-40B4-BE49-F238E27FC236}">
                  <a16:creationId xmlns:a16="http://schemas.microsoft.com/office/drawing/2014/main" id="{ED4472B3-412A-1ED8-6094-B88A7EDBEA49}"/>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1" name="矩形 130">
              <a:extLst>
                <a:ext uri="{FF2B5EF4-FFF2-40B4-BE49-F238E27FC236}">
                  <a16:creationId xmlns:a16="http://schemas.microsoft.com/office/drawing/2014/main" id="{5621F707-2A28-CC3C-EEAE-AD63AA7974D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2" name="矩形 131">
              <a:extLst>
                <a:ext uri="{FF2B5EF4-FFF2-40B4-BE49-F238E27FC236}">
                  <a16:creationId xmlns:a16="http://schemas.microsoft.com/office/drawing/2014/main" id="{DDB01774-4556-0885-84B3-54E6A5260B41}"/>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3" name="矩形 132">
              <a:extLst>
                <a:ext uri="{FF2B5EF4-FFF2-40B4-BE49-F238E27FC236}">
                  <a16:creationId xmlns:a16="http://schemas.microsoft.com/office/drawing/2014/main" id="{528FFC63-D735-0F49-96A2-71D3FD17602A}"/>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4" name="矩形 133">
              <a:extLst>
                <a:ext uri="{FF2B5EF4-FFF2-40B4-BE49-F238E27FC236}">
                  <a16:creationId xmlns:a16="http://schemas.microsoft.com/office/drawing/2014/main" id="{E97E679C-F636-5396-96A0-B61FEB660729}"/>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5" name="矩形 134">
              <a:extLst>
                <a:ext uri="{FF2B5EF4-FFF2-40B4-BE49-F238E27FC236}">
                  <a16:creationId xmlns:a16="http://schemas.microsoft.com/office/drawing/2014/main" id="{8FCA2B79-379C-73F2-5470-6E9C875D1F18}"/>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6" name="矩形 135">
              <a:extLst>
                <a:ext uri="{FF2B5EF4-FFF2-40B4-BE49-F238E27FC236}">
                  <a16:creationId xmlns:a16="http://schemas.microsoft.com/office/drawing/2014/main" id="{0ACB3DF2-B1D0-17FC-6F02-8466472DAAFD}"/>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7" name="矩形 136">
              <a:extLst>
                <a:ext uri="{FF2B5EF4-FFF2-40B4-BE49-F238E27FC236}">
                  <a16:creationId xmlns:a16="http://schemas.microsoft.com/office/drawing/2014/main" id="{7DB6087D-BAB3-638A-E4E8-D95B6A71BD92}"/>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8" name="矩形 137">
              <a:extLst>
                <a:ext uri="{FF2B5EF4-FFF2-40B4-BE49-F238E27FC236}">
                  <a16:creationId xmlns:a16="http://schemas.microsoft.com/office/drawing/2014/main" id="{34AB95F4-A259-2874-EBBE-6F0523816BA8}"/>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9" name="矩形 138">
              <a:extLst>
                <a:ext uri="{FF2B5EF4-FFF2-40B4-BE49-F238E27FC236}">
                  <a16:creationId xmlns:a16="http://schemas.microsoft.com/office/drawing/2014/main" id="{F35D83A8-0438-7FFE-E4D7-D7D0F79AD6EA}"/>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40" name="文本框 139">
            <a:extLst>
              <a:ext uri="{FF2B5EF4-FFF2-40B4-BE49-F238E27FC236}">
                <a16:creationId xmlns:a16="http://schemas.microsoft.com/office/drawing/2014/main" id="{8FE953A8-3937-0032-9472-6780F6CC2490}"/>
              </a:ext>
            </a:extLst>
          </p:cNvPr>
          <p:cNvSpPr txBox="1"/>
          <p:nvPr/>
        </p:nvSpPr>
        <p:spPr>
          <a:xfrm>
            <a:off x="7130105"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V</a:t>
            </a:r>
          </a:p>
        </p:txBody>
      </p:sp>
      <p:sp>
        <p:nvSpPr>
          <p:cNvPr id="141" name="文本框 140">
            <a:extLst>
              <a:ext uri="{FF2B5EF4-FFF2-40B4-BE49-F238E27FC236}">
                <a16:creationId xmlns:a16="http://schemas.microsoft.com/office/drawing/2014/main" id="{4C64F513-59A9-9CFE-A156-C7E7F8F3F876}"/>
              </a:ext>
            </a:extLst>
          </p:cNvPr>
          <p:cNvSpPr txBox="1"/>
          <p:nvPr/>
        </p:nvSpPr>
        <p:spPr>
          <a:xfrm>
            <a:off x="874643" y="5985990"/>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575898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6045882"/>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2" name="文本框 151">
            <a:extLst>
              <a:ext uri="{FF2B5EF4-FFF2-40B4-BE49-F238E27FC236}">
                <a16:creationId xmlns:a16="http://schemas.microsoft.com/office/drawing/2014/main" id="{17603930-7569-F3B4-E056-D4A40CC80795}"/>
              </a:ext>
            </a:extLst>
          </p:cNvPr>
          <p:cNvSpPr txBox="1"/>
          <p:nvPr/>
        </p:nvSpPr>
        <p:spPr>
          <a:xfrm>
            <a:off x="6096000" y="1171546"/>
            <a:ext cx="1308117" cy="369332"/>
          </a:xfrm>
          <a:prstGeom prst="rect">
            <a:avLst/>
          </a:prstGeom>
          <a:noFill/>
        </p:spPr>
        <p:txBody>
          <a:bodyPr wrap="square" rtlCol="0">
            <a:spAutoFit/>
          </a:bodyPr>
          <a:lstStyle/>
          <a:p>
            <a:r>
              <a:rPr lang="en-US" altLang="zh-CN" dirty="0"/>
              <a:t>attention1</a:t>
            </a:r>
            <a:endParaRPr lang="zh-CN" altLang="en-US" dirty="0"/>
          </a:p>
        </p:txBody>
      </p:sp>
      <p:sp>
        <p:nvSpPr>
          <p:cNvPr id="153" name="文本框 152">
            <a:extLst>
              <a:ext uri="{FF2B5EF4-FFF2-40B4-BE49-F238E27FC236}">
                <a16:creationId xmlns:a16="http://schemas.microsoft.com/office/drawing/2014/main" id="{CC68149E-9BD5-4FA4-8C03-C7C7EB22C674}"/>
              </a:ext>
            </a:extLst>
          </p:cNvPr>
          <p:cNvSpPr txBox="1"/>
          <p:nvPr/>
        </p:nvSpPr>
        <p:spPr>
          <a:xfrm>
            <a:off x="7826517" y="1188322"/>
            <a:ext cx="1308117" cy="369332"/>
          </a:xfrm>
          <a:prstGeom prst="rect">
            <a:avLst/>
          </a:prstGeom>
          <a:noFill/>
        </p:spPr>
        <p:txBody>
          <a:bodyPr wrap="square" rtlCol="0">
            <a:spAutoFit/>
          </a:bodyPr>
          <a:lstStyle/>
          <a:p>
            <a:r>
              <a:rPr lang="en-US" altLang="zh-CN" dirty="0"/>
              <a:t>attention2</a:t>
            </a:r>
            <a:endParaRPr lang="zh-CN" altLang="en-US" dirty="0"/>
          </a:p>
        </p:txBody>
      </p:sp>
      <p:sp>
        <p:nvSpPr>
          <p:cNvPr id="154" name="文本框 153">
            <a:extLst>
              <a:ext uri="{FF2B5EF4-FFF2-40B4-BE49-F238E27FC236}">
                <a16:creationId xmlns:a16="http://schemas.microsoft.com/office/drawing/2014/main" id="{31755571-5DFA-11DB-3AA4-724FC8017685}"/>
              </a:ext>
            </a:extLst>
          </p:cNvPr>
          <p:cNvSpPr txBox="1"/>
          <p:nvPr/>
        </p:nvSpPr>
        <p:spPr>
          <a:xfrm>
            <a:off x="114639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55" name="文本框 154">
            <a:extLst>
              <a:ext uri="{FF2B5EF4-FFF2-40B4-BE49-F238E27FC236}">
                <a16:creationId xmlns:a16="http://schemas.microsoft.com/office/drawing/2014/main" id="{D8C7CFD5-51DB-8056-3CEC-FC99E1F854FA}"/>
              </a:ext>
            </a:extLst>
          </p:cNvPr>
          <p:cNvSpPr txBox="1"/>
          <p:nvPr/>
        </p:nvSpPr>
        <p:spPr>
          <a:xfrm>
            <a:off x="114639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K</a:t>
            </a:r>
          </a:p>
        </p:txBody>
      </p:sp>
      <p:sp>
        <p:nvSpPr>
          <p:cNvPr id="156" name="文本框 155">
            <a:extLst>
              <a:ext uri="{FF2B5EF4-FFF2-40B4-BE49-F238E27FC236}">
                <a16:creationId xmlns:a16="http://schemas.microsoft.com/office/drawing/2014/main" id="{C08E0983-40E4-FAB0-6BC9-6427DA0DBA78}"/>
              </a:ext>
            </a:extLst>
          </p:cNvPr>
          <p:cNvSpPr txBox="1"/>
          <p:nvPr/>
        </p:nvSpPr>
        <p:spPr>
          <a:xfrm>
            <a:off x="114639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V</a:t>
            </a:r>
          </a:p>
        </p:txBody>
      </p:sp>
      <p:grpSp>
        <p:nvGrpSpPr>
          <p:cNvPr id="157" name="组合 156">
            <a:extLst>
              <a:ext uri="{FF2B5EF4-FFF2-40B4-BE49-F238E27FC236}">
                <a16:creationId xmlns:a16="http://schemas.microsoft.com/office/drawing/2014/main" id="{7BAD01E4-A8C2-4FCE-2C39-0A25DD00E655}"/>
              </a:ext>
            </a:extLst>
          </p:cNvPr>
          <p:cNvGrpSpPr/>
          <p:nvPr/>
        </p:nvGrpSpPr>
        <p:grpSpPr>
          <a:xfrm rot="16200000">
            <a:off x="10396937" y="2121978"/>
            <a:ext cx="1192692" cy="883167"/>
            <a:chOff x="8200886" y="2921791"/>
            <a:chExt cx="1192692" cy="883167"/>
          </a:xfrm>
          <a:solidFill>
            <a:schemeClr val="bg2">
              <a:lumMod val="75000"/>
            </a:schemeClr>
          </a:solidFill>
        </p:grpSpPr>
        <p:sp>
          <p:nvSpPr>
            <p:cNvPr id="158" name="矩形 157">
              <a:extLst>
                <a:ext uri="{FF2B5EF4-FFF2-40B4-BE49-F238E27FC236}">
                  <a16:creationId xmlns:a16="http://schemas.microsoft.com/office/drawing/2014/main" id="{1C1D142A-0362-BE04-E924-DB4644DCAE39}"/>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9" name="矩形 158">
              <a:extLst>
                <a:ext uri="{FF2B5EF4-FFF2-40B4-BE49-F238E27FC236}">
                  <a16:creationId xmlns:a16="http://schemas.microsoft.com/office/drawing/2014/main" id="{E460A1DF-1CCE-E8EF-9487-ACB08CF4301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0" name="矩形 159">
              <a:extLst>
                <a:ext uri="{FF2B5EF4-FFF2-40B4-BE49-F238E27FC236}">
                  <a16:creationId xmlns:a16="http://schemas.microsoft.com/office/drawing/2014/main" id="{57E2CBC3-B50C-5985-1FE1-41A310FFD790}"/>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1" name="矩形 160">
              <a:extLst>
                <a:ext uri="{FF2B5EF4-FFF2-40B4-BE49-F238E27FC236}">
                  <a16:creationId xmlns:a16="http://schemas.microsoft.com/office/drawing/2014/main" id="{6530F04C-0E45-E5B0-A279-FCBCABAF49F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2" name="矩形 161">
              <a:extLst>
                <a:ext uri="{FF2B5EF4-FFF2-40B4-BE49-F238E27FC236}">
                  <a16:creationId xmlns:a16="http://schemas.microsoft.com/office/drawing/2014/main" id="{4828F7EE-7EDB-678E-B4C0-748DB391CB4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3" name="矩形 162">
              <a:extLst>
                <a:ext uri="{FF2B5EF4-FFF2-40B4-BE49-F238E27FC236}">
                  <a16:creationId xmlns:a16="http://schemas.microsoft.com/office/drawing/2014/main" id="{F12A9C07-CE02-B0DE-03AB-BFADD04F3585}"/>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4" name="矩形 163">
              <a:extLst>
                <a:ext uri="{FF2B5EF4-FFF2-40B4-BE49-F238E27FC236}">
                  <a16:creationId xmlns:a16="http://schemas.microsoft.com/office/drawing/2014/main" id="{A667B888-9A76-7186-9A95-E3C64B58D1B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5" name="矩形 164">
              <a:extLst>
                <a:ext uri="{FF2B5EF4-FFF2-40B4-BE49-F238E27FC236}">
                  <a16:creationId xmlns:a16="http://schemas.microsoft.com/office/drawing/2014/main" id="{47DA2500-C71F-77B7-1FB2-403950D3695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6" name="矩形 165">
              <a:extLst>
                <a:ext uri="{FF2B5EF4-FFF2-40B4-BE49-F238E27FC236}">
                  <a16:creationId xmlns:a16="http://schemas.microsoft.com/office/drawing/2014/main" id="{2B4DC462-C42F-6837-C7FD-FB67A5D8548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7" name="矩形 166">
              <a:extLst>
                <a:ext uri="{FF2B5EF4-FFF2-40B4-BE49-F238E27FC236}">
                  <a16:creationId xmlns:a16="http://schemas.microsoft.com/office/drawing/2014/main" id="{E6DBED88-F06B-AD0D-8B00-7DD86BA3AFC4}"/>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8" name="矩形 167">
              <a:extLst>
                <a:ext uri="{FF2B5EF4-FFF2-40B4-BE49-F238E27FC236}">
                  <a16:creationId xmlns:a16="http://schemas.microsoft.com/office/drawing/2014/main" id="{553DC94B-7410-AF67-FEED-B337F6E81EBE}"/>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9" name="矩形 168">
              <a:extLst>
                <a:ext uri="{FF2B5EF4-FFF2-40B4-BE49-F238E27FC236}">
                  <a16:creationId xmlns:a16="http://schemas.microsoft.com/office/drawing/2014/main" id="{23A3DBEF-3259-B50D-2939-64360B9D120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70" name="组合 169">
            <a:extLst>
              <a:ext uri="{FF2B5EF4-FFF2-40B4-BE49-F238E27FC236}">
                <a16:creationId xmlns:a16="http://schemas.microsoft.com/office/drawing/2014/main" id="{4F327D6E-302B-3718-87F9-B9A2830F1E8F}"/>
              </a:ext>
            </a:extLst>
          </p:cNvPr>
          <p:cNvGrpSpPr/>
          <p:nvPr/>
        </p:nvGrpSpPr>
        <p:grpSpPr>
          <a:xfrm rot="16200000">
            <a:off x="10405909" y="3393719"/>
            <a:ext cx="1192692" cy="883167"/>
            <a:chOff x="8200886" y="2921791"/>
            <a:chExt cx="1192692" cy="883167"/>
          </a:xfrm>
          <a:solidFill>
            <a:schemeClr val="accent2">
              <a:lumMod val="40000"/>
              <a:lumOff val="60000"/>
            </a:schemeClr>
          </a:solidFill>
        </p:grpSpPr>
        <p:sp>
          <p:nvSpPr>
            <p:cNvPr id="171" name="矩形 170">
              <a:extLst>
                <a:ext uri="{FF2B5EF4-FFF2-40B4-BE49-F238E27FC236}">
                  <a16:creationId xmlns:a16="http://schemas.microsoft.com/office/drawing/2014/main" id="{7C35B2C2-F64E-2F51-D19C-3A69FEE67D61}"/>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2" name="矩形 171">
              <a:extLst>
                <a:ext uri="{FF2B5EF4-FFF2-40B4-BE49-F238E27FC236}">
                  <a16:creationId xmlns:a16="http://schemas.microsoft.com/office/drawing/2014/main" id="{6F03A94E-EE82-203F-80BC-52360A7CAF0F}"/>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3" name="矩形 172">
              <a:extLst>
                <a:ext uri="{FF2B5EF4-FFF2-40B4-BE49-F238E27FC236}">
                  <a16:creationId xmlns:a16="http://schemas.microsoft.com/office/drawing/2014/main" id="{10C51371-637C-2014-78D1-BEF2521F2A04}"/>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4" name="矩形 173">
              <a:extLst>
                <a:ext uri="{FF2B5EF4-FFF2-40B4-BE49-F238E27FC236}">
                  <a16:creationId xmlns:a16="http://schemas.microsoft.com/office/drawing/2014/main" id="{8C2F04C8-07BB-C8D5-B30D-0A851523A8F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5" name="矩形 174">
              <a:extLst>
                <a:ext uri="{FF2B5EF4-FFF2-40B4-BE49-F238E27FC236}">
                  <a16:creationId xmlns:a16="http://schemas.microsoft.com/office/drawing/2014/main" id="{DD715C14-B1E9-BD67-2412-E3EF73EA7FB5}"/>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6" name="矩形 175">
              <a:extLst>
                <a:ext uri="{FF2B5EF4-FFF2-40B4-BE49-F238E27FC236}">
                  <a16:creationId xmlns:a16="http://schemas.microsoft.com/office/drawing/2014/main" id="{FE9F891A-FCD6-3443-BBBB-D9AA1284B063}"/>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7" name="矩形 176">
              <a:extLst>
                <a:ext uri="{FF2B5EF4-FFF2-40B4-BE49-F238E27FC236}">
                  <a16:creationId xmlns:a16="http://schemas.microsoft.com/office/drawing/2014/main" id="{A60AB3AA-6FB1-C225-A9C6-ABB7A32DF986}"/>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8" name="矩形 177">
              <a:extLst>
                <a:ext uri="{FF2B5EF4-FFF2-40B4-BE49-F238E27FC236}">
                  <a16:creationId xmlns:a16="http://schemas.microsoft.com/office/drawing/2014/main" id="{8F9EEE50-F0A0-E56B-677D-1EA50A8A711B}"/>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9" name="矩形 178">
              <a:extLst>
                <a:ext uri="{FF2B5EF4-FFF2-40B4-BE49-F238E27FC236}">
                  <a16:creationId xmlns:a16="http://schemas.microsoft.com/office/drawing/2014/main" id="{28098E86-44EE-17FE-2DB6-AF3F9EC05869}"/>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0" name="矩形 179">
              <a:extLst>
                <a:ext uri="{FF2B5EF4-FFF2-40B4-BE49-F238E27FC236}">
                  <a16:creationId xmlns:a16="http://schemas.microsoft.com/office/drawing/2014/main" id="{D0983096-6F4C-A70F-05A0-99EABE303DF8}"/>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1" name="矩形 180">
              <a:extLst>
                <a:ext uri="{FF2B5EF4-FFF2-40B4-BE49-F238E27FC236}">
                  <a16:creationId xmlns:a16="http://schemas.microsoft.com/office/drawing/2014/main" id="{66F0E5F9-2D04-BE7B-8199-84129C053B3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2" name="矩形 181">
              <a:extLst>
                <a:ext uri="{FF2B5EF4-FFF2-40B4-BE49-F238E27FC236}">
                  <a16:creationId xmlns:a16="http://schemas.microsoft.com/office/drawing/2014/main" id="{1D173175-C39E-C2A8-8375-CB7F33D190F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83" name="组合 182">
            <a:extLst>
              <a:ext uri="{FF2B5EF4-FFF2-40B4-BE49-F238E27FC236}">
                <a16:creationId xmlns:a16="http://schemas.microsoft.com/office/drawing/2014/main" id="{654A8CF8-FE87-E1F5-FCBD-3C3B7859B190}"/>
              </a:ext>
            </a:extLst>
          </p:cNvPr>
          <p:cNvGrpSpPr/>
          <p:nvPr/>
        </p:nvGrpSpPr>
        <p:grpSpPr>
          <a:xfrm rot="16200000">
            <a:off x="10405909" y="4665460"/>
            <a:ext cx="1192692" cy="883167"/>
            <a:chOff x="8200886" y="2921791"/>
            <a:chExt cx="1192692" cy="883167"/>
          </a:xfrm>
          <a:solidFill>
            <a:schemeClr val="accent3">
              <a:lumMod val="60000"/>
              <a:lumOff val="40000"/>
            </a:schemeClr>
          </a:solidFill>
        </p:grpSpPr>
        <p:sp>
          <p:nvSpPr>
            <p:cNvPr id="184" name="矩形 183">
              <a:extLst>
                <a:ext uri="{FF2B5EF4-FFF2-40B4-BE49-F238E27FC236}">
                  <a16:creationId xmlns:a16="http://schemas.microsoft.com/office/drawing/2014/main" id="{05E5FF34-9EFE-428A-0DFB-CED2CC86A066}"/>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5" name="矩形 184">
              <a:extLst>
                <a:ext uri="{FF2B5EF4-FFF2-40B4-BE49-F238E27FC236}">
                  <a16:creationId xmlns:a16="http://schemas.microsoft.com/office/drawing/2014/main" id="{0C0ECCA6-B4F9-1A06-8A18-28BA089D9580}"/>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6" name="矩形 185">
              <a:extLst>
                <a:ext uri="{FF2B5EF4-FFF2-40B4-BE49-F238E27FC236}">
                  <a16:creationId xmlns:a16="http://schemas.microsoft.com/office/drawing/2014/main" id="{9F572850-CC77-89AB-414A-206F81A379D2}"/>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7" name="矩形 186">
              <a:extLst>
                <a:ext uri="{FF2B5EF4-FFF2-40B4-BE49-F238E27FC236}">
                  <a16:creationId xmlns:a16="http://schemas.microsoft.com/office/drawing/2014/main" id="{A6D56A58-D712-6908-64A1-CDC1AA5CBA3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8" name="矩形 187">
              <a:extLst>
                <a:ext uri="{FF2B5EF4-FFF2-40B4-BE49-F238E27FC236}">
                  <a16:creationId xmlns:a16="http://schemas.microsoft.com/office/drawing/2014/main" id="{380187EB-D757-AE00-19C4-43C073D52A1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9" name="矩形 188">
              <a:extLst>
                <a:ext uri="{FF2B5EF4-FFF2-40B4-BE49-F238E27FC236}">
                  <a16:creationId xmlns:a16="http://schemas.microsoft.com/office/drawing/2014/main" id="{2E5C0FAF-73BB-7346-987A-D9EF981ACD2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0" name="矩形 189">
              <a:extLst>
                <a:ext uri="{FF2B5EF4-FFF2-40B4-BE49-F238E27FC236}">
                  <a16:creationId xmlns:a16="http://schemas.microsoft.com/office/drawing/2014/main" id="{08A0123F-9047-C366-4BE0-EB41CF86DAD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1" name="矩形 190">
              <a:extLst>
                <a:ext uri="{FF2B5EF4-FFF2-40B4-BE49-F238E27FC236}">
                  <a16:creationId xmlns:a16="http://schemas.microsoft.com/office/drawing/2014/main" id="{E61CB6D6-B279-6271-4EC6-AB2F7FC41520}"/>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2" name="矩形 191">
              <a:extLst>
                <a:ext uri="{FF2B5EF4-FFF2-40B4-BE49-F238E27FC236}">
                  <a16:creationId xmlns:a16="http://schemas.microsoft.com/office/drawing/2014/main" id="{6B1A6BF1-3A2B-2134-9658-894F134FE817}"/>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3" name="矩形 192">
              <a:extLst>
                <a:ext uri="{FF2B5EF4-FFF2-40B4-BE49-F238E27FC236}">
                  <a16:creationId xmlns:a16="http://schemas.microsoft.com/office/drawing/2014/main" id="{CE615AFD-E471-01FC-ABFC-325DB3598D26}"/>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4" name="矩形 193">
              <a:extLst>
                <a:ext uri="{FF2B5EF4-FFF2-40B4-BE49-F238E27FC236}">
                  <a16:creationId xmlns:a16="http://schemas.microsoft.com/office/drawing/2014/main" id="{0619311E-A05D-683A-80F5-D6066B0E7C5F}"/>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5" name="矩形 194">
              <a:extLst>
                <a:ext uri="{FF2B5EF4-FFF2-40B4-BE49-F238E27FC236}">
                  <a16:creationId xmlns:a16="http://schemas.microsoft.com/office/drawing/2014/main" id="{E0C6C373-7C74-7264-EF99-193AA8807AD5}"/>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96" name="文本框 195">
            <a:extLst>
              <a:ext uri="{FF2B5EF4-FFF2-40B4-BE49-F238E27FC236}">
                <a16:creationId xmlns:a16="http://schemas.microsoft.com/office/drawing/2014/main" id="{438A23D3-43FC-B706-9494-6D9C50E55DC4}"/>
              </a:ext>
            </a:extLst>
          </p:cNvPr>
          <p:cNvSpPr txBox="1"/>
          <p:nvPr/>
        </p:nvSpPr>
        <p:spPr>
          <a:xfrm>
            <a:off x="10382817" y="1188322"/>
            <a:ext cx="1308117" cy="369332"/>
          </a:xfrm>
          <a:prstGeom prst="rect">
            <a:avLst/>
          </a:prstGeom>
          <a:noFill/>
        </p:spPr>
        <p:txBody>
          <a:bodyPr wrap="square" rtlCol="0">
            <a:spAutoFit/>
          </a:bodyPr>
          <a:lstStyle/>
          <a:p>
            <a:r>
              <a:rPr lang="en-US" altLang="zh-CN" dirty="0"/>
              <a:t>attention8</a:t>
            </a:r>
            <a:endParaRPr lang="zh-CN" altLang="en-US" dirty="0"/>
          </a:p>
        </p:txBody>
      </p:sp>
      <p:sp>
        <p:nvSpPr>
          <p:cNvPr id="197" name="文本框 196">
            <a:extLst>
              <a:ext uri="{FF2B5EF4-FFF2-40B4-BE49-F238E27FC236}">
                <a16:creationId xmlns:a16="http://schemas.microsoft.com/office/drawing/2014/main" id="{AF1A8E85-9394-1381-DA6B-840DE8C878B1}"/>
              </a:ext>
            </a:extLst>
          </p:cNvPr>
          <p:cNvSpPr txBox="1"/>
          <p:nvPr/>
        </p:nvSpPr>
        <p:spPr>
          <a:xfrm>
            <a:off x="9657519" y="3424606"/>
            <a:ext cx="472201" cy="523220"/>
          </a:xfrm>
          <a:prstGeom prst="rect">
            <a:avLst/>
          </a:prstGeom>
          <a:noFill/>
        </p:spPr>
        <p:txBody>
          <a:bodyPr wrap="square" rtlCol="0">
            <a:spAutoFit/>
          </a:bodyPr>
          <a:lstStyle/>
          <a:p>
            <a:r>
              <a:rPr lang="en-US" altLang="zh-CN" sz="2800" dirty="0"/>
              <a:t>…</a:t>
            </a:r>
            <a:endParaRPr lang="zh-CN" altLang="en-US" sz="2800" dirty="0"/>
          </a:p>
        </p:txBody>
      </p:sp>
      <p:sp>
        <p:nvSpPr>
          <p:cNvPr id="198" name="文本框 197">
            <a:extLst>
              <a:ext uri="{FF2B5EF4-FFF2-40B4-BE49-F238E27FC236}">
                <a16:creationId xmlns:a16="http://schemas.microsoft.com/office/drawing/2014/main" id="{87B6C739-94FD-67A2-B47A-7BDD7F31E87C}"/>
              </a:ext>
            </a:extLst>
          </p:cNvPr>
          <p:cNvSpPr txBox="1"/>
          <p:nvPr/>
        </p:nvSpPr>
        <p:spPr>
          <a:xfrm>
            <a:off x="9657518" y="1032246"/>
            <a:ext cx="472201" cy="523220"/>
          </a:xfrm>
          <a:prstGeom prst="rect">
            <a:avLst/>
          </a:prstGeom>
          <a:noFill/>
        </p:spPr>
        <p:txBody>
          <a:bodyPr wrap="square" rtlCol="0">
            <a:spAutoFit/>
          </a:bodyPr>
          <a:lstStyle/>
          <a:p>
            <a:r>
              <a:rPr lang="en-US" altLang="zh-CN" sz="2800" dirty="0"/>
              <a:t>…</a:t>
            </a:r>
            <a:endParaRPr lang="zh-CN" altLang="en-US" sz="2800" dirty="0"/>
          </a:p>
        </p:txBody>
      </p:sp>
      <p:sp>
        <p:nvSpPr>
          <p:cNvPr id="199" name="矩形 198">
            <a:extLst>
              <a:ext uri="{FF2B5EF4-FFF2-40B4-BE49-F238E27FC236}">
                <a16:creationId xmlns:a16="http://schemas.microsoft.com/office/drawing/2014/main" id="{915E3201-0251-918E-7A26-A4B59D5AE238}"/>
              </a:ext>
            </a:extLst>
          </p:cNvPr>
          <p:cNvSpPr/>
          <p:nvPr/>
        </p:nvSpPr>
        <p:spPr>
          <a:xfrm>
            <a:off x="3557379"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2" name="文本框 201">
            <a:extLst>
              <a:ext uri="{FF2B5EF4-FFF2-40B4-BE49-F238E27FC236}">
                <a16:creationId xmlns:a16="http://schemas.microsoft.com/office/drawing/2014/main" id="{582DA59D-F116-39CC-493A-601303F38FF4}"/>
              </a:ext>
            </a:extLst>
          </p:cNvPr>
          <p:cNvSpPr txBox="1"/>
          <p:nvPr/>
        </p:nvSpPr>
        <p:spPr>
          <a:xfrm>
            <a:off x="2971504" y="647283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6214212"/>
            <a:ext cx="472201" cy="523220"/>
          </a:xfrm>
          <a:prstGeom prst="rect">
            <a:avLst/>
          </a:prstGeom>
          <a:noFill/>
        </p:spPr>
        <p:txBody>
          <a:bodyPr wrap="square" rtlCol="0">
            <a:spAutoFit/>
          </a:bodyPr>
          <a:lstStyle/>
          <a:p>
            <a:r>
              <a:rPr lang="en-US" altLang="zh-CN" sz="2800" dirty="0"/>
              <a:t>…</a:t>
            </a:r>
            <a:endParaRPr lang="zh-CN" altLang="en-US" sz="2800" dirty="0"/>
          </a:p>
        </p:txBody>
      </p:sp>
    </p:spTree>
    <p:extLst>
      <p:ext uri="{BB962C8B-B14F-4D97-AF65-F5344CB8AC3E}">
        <p14:creationId xmlns:p14="http://schemas.microsoft.com/office/powerpoint/2010/main" val="1555236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5BB5BA-79E5-8BF4-49CC-8CA44964E115}"/>
              </a:ext>
            </a:extLst>
          </p:cNvPr>
          <p:cNvSpPr>
            <a:spLocks noGrp="1"/>
          </p:cNvSpPr>
          <p:nvPr>
            <p:ph type="body" idx="1"/>
          </p:nvPr>
        </p:nvSpPr>
        <p:spPr/>
        <p:txBody>
          <a:bodyPr/>
          <a:lstStyle/>
          <a:p>
            <a:r>
              <a:rPr lang="zh-CN" altLang="en-US" dirty="0"/>
              <a:t>前言</a:t>
            </a:r>
          </a:p>
        </p:txBody>
      </p:sp>
      <p:sp>
        <p:nvSpPr>
          <p:cNvPr id="4" name="文本框 3">
            <a:extLst>
              <a:ext uri="{FF2B5EF4-FFF2-40B4-BE49-F238E27FC236}">
                <a16:creationId xmlns:a16="http://schemas.microsoft.com/office/drawing/2014/main" id="{19D3DEC5-51E2-7DFF-7652-D090B2A5375C}"/>
              </a:ext>
            </a:extLst>
          </p:cNvPr>
          <p:cNvSpPr txBox="1"/>
          <p:nvPr/>
        </p:nvSpPr>
        <p:spPr>
          <a:xfrm>
            <a:off x="870969" y="1363673"/>
            <a:ext cx="10014155" cy="1024961"/>
          </a:xfrm>
          <a:prstGeom prst="rect">
            <a:avLst/>
          </a:prstGeom>
          <a:noFill/>
        </p:spPr>
        <p:txBody>
          <a:bodyPr wrap="square">
            <a:spAutoFit/>
          </a:bodyPr>
          <a:lstStyle/>
          <a:p>
            <a:pPr indent="457200" algn="just">
              <a:lnSpc>
                <a:spcPct val="150000"/>
              </a:lnSpc>
            </a:pPr>
            <a:r>
              <a:rPr lang="zh-CN" altLang="en-US" sz="1400" b="1" i="0" dirty="0">
                <a:effectLst/>
                <a:latin typeface="SF Mono"/>
              </a:rPr>
              <a:t>相同的一句话，不同的人听的时候侧重点也可能不同。在自然语言处理中，根据任务内容的不同，句子中需要重点关注的部分也会不同。为此，我们引入</a:t>
            </a:r>
            <a:r>
              <a:rPr lang="zh-CN" altLang="en-US" sz="1400" b="1" i="0" dirty="0">
                <a:effectLst/>
                <a:latin typeface="微软雅黑" panose="020B0503020204020204" pitchFamily="34" charset="-122"/>
                <a:ea typeface="微软雅黑" panose="020B0503020204020204" pitchFamily="34" charset="-122"/>
              </a:rPr>
              <a:t>注意力机制</a:t>
            </a:r>
            <a:r>
              <a:rPr lang="zh-CN" altLang="en-US" sz="1400" b="1" i="0" dirty="0">
                <a:effectLst/>
                <a:latin typeface="SF Mono"/>
              </a:rPr>
              <a:t>来判断在执行某个任务时，词在句子中的重要性，并通过注意力分数来表示词的重要程度。分数越高，说明该词对完成该任务的重要性越大。</a:t>
            </a:r>
          </a:p>
        </p:txBody>
      </p:sp>
      <p:pic>
        <p:nvPicPr>
          <p:cNvPr id="17410" name="Picture 2" descr="attention-in-tasks">
            <a:extLst>
              <a:ext uri="{FF2B5EF4-FFF2-40B4-BE49-F238E27FC236}">
                <a16:creationId xmlns:a16="http://schemas.microsoft.com/office/drawing/2014/main" id="{E5E58FED-0877-AD4A-BFBD-B60EAA2773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3" t="11157" r="5884" b="7068"/>
          <a:stretch/>
        </p:blipFill>
        <p:spPr bwMode="auto">
          <a:xfrm>
            <a:off x="5569528" y="3172882"/>
            <a:ext cx="6113934" cy="29590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278CFA9A-8D61-4C89-A47F-6BAF495F9E63}"/>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4C019B63-A40C-C78F-C1BE-AD520C9C041C}"/>
              </a:ext>
            </a:extLst>
          </p:cNvPr>
          <p:cNvSpPr txBox="1"/>
          <p:nvPr/>
        </p:nvSpPr>
        <p:spPr>
          <a:xfrm>
            <a:off x="870969" y="4425046"/>
            <a:ext cx="4771505" cy="1706878"/>
          </a:xfrm>
          <a:prstGeom prst="rect">
            <a:avLst/>
          </a:prstGeom>
          <a:noFill/>
        </p:spPr>
        <p:txBody>
          <a:bodyPr wrap="square">
            <a:spAutoFit/>
          </a:bodyPr>
          <a:lstStyle/>
          <a:p>
            <a:pPr>
              <a:lnSpc>
                <a:spcPct val="150000"/>
              </a:lnSpc>
            </a:pPr>
            <a:r>
              <a:rPr lang="zh-CN" altLang="en-US" sz="1800" b="1" i="0" dirty="0">
                <a:effectLst/>
                <a:latin typeface="SF Mono"/>
              </a:rPr>
              <a:t>计算注意力分数时，我们主要参考三个因素：</a:t>
            </a:r>
            <a:endParaRPr lang="en-US" altLang="zh-CN" sz="1800" b="1" i="0" dirty="0">
              <a:effectLst/>
              <a:latin typeface="SF Mono"/>
            </a:endParaRPr>
          </a:p>
          <a:p>
            <a:pPr>
              <a:lnSpc>
                <a:spcPct val="150000"/>
              </a:lnSpc>
            </a:pPr>
            <a:r>
              <a:rPr lang="en-US" altLang="zh-CN" sz="1800" b="1" dirty="0"/>
              <a:t>query</a:t>
            </a:r>
            <a:r>
              <a:rPr lang="zh-CN" altLang="en-US" sz="1800" b="1" dirty="0"/>
              <a:t>：任务内容</a:t>
            </a:r>
          </a:p>
          <a:p>
            <a:pPr>
              <a:lnSpc>
                <a:spcPct val="150000"/>
              </a:lnSpc>
            </a:pPr>
            <a:r>
              <a:rPr lang="en-US" altLang="zh-CN" sz="1800" b="1" dirty="0"/>
              <a:t>key</a:t>
            </a:r>
            <a:r>
              <a:rPr lang="zh-CN" altLang="en-US" sz="1800" b="1" dirty="0"/>
              <a:t>：索引</a:t>
            </a:r>
            <a:r>
              <a:rPr lang="en-US" altLang="zh-CN" sz="1800" b="1" dirty="0"/>
              <a:t>/</a:t>
            </a:r>
            <a:r>
              <a:rPr lang="zh-CN" altLang="en-US" sz="1800" b="1" dirty="0"/>
              <a:t>标签（帮助定位到答案）</a:t>
            </a:r>
          </a:p>
          <a:p>
            <a:pPr>
              <a:lnSpc>
                <a:spcPct val="150000"/>
              </a:lnSpc>
            </a:pPr>
            <a:r>
              <a:rPr lang="en-US" altLang="zh-CN" sz="1800" b="1" dirty="0"/>
              <a:t>value</a:t>
            </a:r>
            <a:r>
              <a:rPr lang="zh-CN" altLang="en-US" sz="1800" b="1" dirty="0"/>
              <a:t>：答案</a:t>
            </a:r>
          </a:p>
        </p:txBody>
      </p:sp>
      <p:sp>
        <p:nvSpPr>
          <p:cNvPr id="13" name="矩形 12">
            <a:extLst>
              <a:ext uri="{FF2B5EF4-FFF2-40B4-BE49-F238E27FC236}">
                <a16:creationId xmlns:a16="http://schemas.microsoft.com/office/drawing/2014/main" id="{7F93B568-5AC7-4B8F-A5AC-2733E6D02EB1}"/>
              </a:ext>
            </a:extLst>
          </p:cNvPr>
          <p:cNvSpPr/>
          <p:nvPr/>
        </p:nvSpPr>
        <p:spPr>
          <a:xfrm>
            <a:off x="870969" y="2593354"/>
            <a:ext cx="4806124" cy="1671291"/>
          </a:xfrm>
          <a:prstGeom prst="rect">
            <a:avLst/>
          </a:prstGeom>
          <a:noFill/>
        </p:spPr>
        <p:txBody>
          <a:bodyPr wrap="none" lIns="91440" tIns="45720" rIns="91440" bIns="45720">
            <a:spAutoFit/>
          </a:bodyPr>
          <a:lstStyle/>
          <a:p>
            <a:pPr>
              <a:lnSpc>
                <a:spcPct val="150000"/>
              </a:lnSpc>
            </a:pPr>
            <a:r>
              <a:rPr lang="zh-CN" altLang="en-US" sz="1400" b="1" cap="none" spc="0" dirty="0">
                <a:ln w="0"/>
                <a:solidFill>
                  <a:schemeClr val="accent1"/>
                </a:solidFill>
                <a:effectLst>
                  <a:outerShdw blurRad="38100" dist="25400" dir="5400000" algn="ctr" rotWithShape="0">
                    <a:srgbClr val="6E747A">
                      <a:alpha val="43000"/>
                    </a:srgbClr>
                  </a:outerShdw>
                </a:effectLst>
              </a:rPr>
              <a:t>女朋友</a:t>
            </a:r>
            <a:r>
              <a:rPr lang="en-US" altLang="zh-CN" sz="1400" b="1" cap="none" spc="0" dirty="0">
                <a:ln w="0"/>
                <a:solidFill>
                  <a:schemeClr val="accent1"/>
                </a:solidFill>
                <a:effectLst>
                  <a:outerShdw blurRad="38100" dist="25400" dir="5400000" algn="ctr" rotWithShape="0">
                    <a:srgbClr val="6E747A">
                      <a:alpha val="43000"/>
                    </a:srgbClr>
                  </a:outerShdw>
                </a:effectLst>
              </a:rPr>
              <a:t>:</a:t>
            </a:r>
            <a:r>
              <a:rPr lang="zh-CN" altLang="en-US" sz="1400" b="1" cap="none" spc="0" dirty="0">
                <a:ln w="0"/>
                <a:solidFill>
                  <a:schemeClr val="accent1"/>
                </a:solidFill>
                <a:effectLst>
                  <a:outerShdw blurRad="38100" dist="25400" dir="5400000" algn="ctr" rotWithShape="0">
                    <a:srgbClr val="6E747A">
                      <a:alpha val="43000"/>
                    </a:srgbClr>
                  </a:outerShdw>
                </a:effectLst>
              </a:rPr>
              <a:t>如果因为吵架，我离家出走，你会不会主动联系我</a:t>
            </a:r>
            <a:r>
              <a:rPr lang="en-US" altLang="zh-CN" sz="1400" b="1" cap="none" spc="0" dirty="0">
                <a:ln w="0"/>
                <a:solidFill>
                  <a:schemeClr val="accent1"/>
                </a:solidFill>
                <a:effectLst>
                  <a:outerShdw blurRad="38100" dist="25400" dir="5400000" algn="ctr" rotWithShape="0">
                    <a:srgbClr val="6E747A">
                      <a:alpha val="43000"/>
                    </a:srgbClr>
                  </a:outerShdw>
                </a:effectLst>
              </a:rPr>
              <a:t>?</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A. </a:t>
            </a:r>
            <a:r>
              <a:rPr lang="zh-CN" altLang="en-US" sz="1400" b="1" dirty="0">
                <a:ln w="0"/>
                <a:solidFill>
                  <a:schemeClr val="accent1"/>
                </a:solidFill>
                <a:effectLst>
                  <a:outerShdw blurRad="38100" dist="25400" dir="5400000" algn="ctr" rotWithShape="0">
                    <a:srgbClr val="6E747A">
                      <a:alpha val="43000"/>
                    </a:srgbClr>
                  </a:outerShdw>
                </a:effectLst>
              </a:rPr>
              <a:t>疯狂</a:t>
            </a:r>
            <a:r>
              <a:rPr lang="en-US" altLang="zh-CN" sz="1400" b="1" dirty="0">
                <a:ln w="0"/>
                <a:solidFill>
                  <a:schemeClr val="accent1"/>
                </a:solidFill>
                <a:effectLst>
                  <a:outerShdw blurRad="38100" dist="25400" dir="5400000" algn="ctr" rotWithShape="0">
                    <a:srgbClr val="6E747A">
                      <a:alpha val="43000"/>
                    </a:srgbClr>
                  </a:outerShdw>
                </a:effectLst>
              </a:rPr>
              <a:t>call</a:t>
            </a:r>
            <a:r>
              <a:rPr lang="zh-CN" altLang="en-US" sz="1400" b="1" dirty="0">
                <a:ln w="0"/>
                <a:solidFill>
                  <a:schemeClr val="accent1"/>
                </a:solidFill>
                <a:effectLst>
                  <a:outerShdw blurRad="38100" dist="25400" dir="5400000" algn="ctr" rotWithShape="0">
                    <a:srgbClr val="6E747A">
                      <a:alpha val="43000"/>
                    </a:srgbClr>
                  </a:outerShdw>
                </a:effectLst>
              </a:rPr>
              <a:t>你，你一个人在外面，我很担心的</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B. </a:t>
            </a:r>
            <a:r>
              <a:rPr lang="zh-CN" altLang="en-US" sz="1400" b="1" dirty="0">
                <a:ln w="0"/>
                <a:solidFill>
                  <a:schemeClr val="accent1"/>
                </a:solidFill>
                <a:effectLst>
                  <a:outerShdw blurRad="38100" dist="25400" dir="5400000" algn="ctr" rotWithShape="0">
                    <a:srgbClr val="6E747A">
                      <a:alpha val="43000"/>
                    </a:srgbClr>
                  </a:outerShdw>
                </a:effectLst>
              </a:rPr>
              <a:t>那要看是谁的错了</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C. </a:t>
            </a:r>
            <a:r>
              <a:rPr lang="zh-CN" altLang="en-US" sz="1400" b="1" cap="none" spc="0" dirty="0">
                <a:ln w="0"/>
                <a:solidFill>
                  <a:schemeClr val="accent1"/>
                </a:solidFill>
                <a:effectLst>
                  <a:outerShdw blurRad="38100" dist="25400" dir="5400000" algn="ctr" rotWithShape="0">
                    <a:srgbClr val="6E747A">
                      <a:alpha val="43000"/>
                    </a:srgbClr>
                  </a:outerShdw>
                </a:effectLst>
              </a:rPr>
              <a:t>吵架</a:t>
            </a:r>
            <a:r>
              <a:rPr lang="en-US" altLang="zh-CN" sz="1400" b="1" cap="none" spc="0" dirty="0">
                <a:ln w="0"/>
                <a:solidFill>
                  <a:schemeClr val="accent1"/>
                </a:solidFill>
                <a:effectLst>
                  <a:outerShdw blurRad="38100" dist="25400" dir="5400000" algn="ctr" rotWithShape="0">
                    <a:srgbClr val="6E747A">
                      <a:alpha val="43000"/>
                    </a:srgbClr>
                  </a:outerShdw>
                </a:effectLst>
              </a:rPr>
              <a:t>?</a:t>
            </a:r>
            <a:r>
              <a:rPr lang="zh-CN" altLang="en-US" sz="1400" b="1" cap="none" spc="0" dirty="0">
                <a:ln w="0"/>
                <a:solidFill>
                  <a:schemeClr val="accent1"/>
                </a:solidFill>
                <a:effectLst>
                  <a:outerShdw blurRad="38100" dist="25400" dir="5400000" algn="ctr" rotWithShape="0">
                    <a:srgbClr val="6E747A">
                      <a:alpha val="43000"/>
                    </a:srgbClr>
                  </a:outerShdw>
                </a:effectLst>
              </a:rPr>
              <a:t>不存在的，我绝对不会给你生气机会</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D. </a:t>
            </a:r>
            <a:r>
              <a:rPr lang="zh-CN" altLang="en-US" sz="1400" b="1" cap="none" spc="0" dirty="0">
                <a:ln w="0"/>
                <a:solidFill>
                  <a:schemeClr val="accent1"/>
                </a:solidFill>
                <a:effectLst>
                  <a:outerShdw blurRad="38100" dist="25400" dir="5400000" algn="ctr" rotWithShape="0">
                    <a:srgbClr val="6E747A">
                      <a:alpha val="43000"/>
                    </a:srgbClr>
                  </a:outerShdw>
                </a:effectLst>
              </a:rPr>
              <a:t>看你反省得怎么样吧，没反省好就不要回来</a:t>
            </a:r>
          </a:p>
        </p:txBody>
      </p:sp>
    </p:spTree>
    <p:extLst>
      <p:ext uri="{BB962C8B-B14F-4D97-AF65-F5344CB8AC3E}">
        <p14:creationId xmlns:p14="http://schemas.microsoft.com/office/powerpoint/2010/main" val="74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fade">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矩形 306">
            <a:extLst>
              <a:ext uri="{FF2B5EF4-FFF2-40B4-BE49-F238E27FC236}">
                <a16:creationId xmlns:a16="http://schemas.microsoft.com/office/drawing/2014/main" id="{CCD7D6EF-FD9C-E01E-4D6F-EBD374CF0933}"/>
              </a:ext>
            </a:extLst>
          </p:cNvPr>
          <p:cNvSpPr/>
          <p:nvPr/>
        </p:nvSpPr>
        <p:spPr>
          <a:xfrm>
            <a:off x="576470" y="3644792"/>
            <a:ext cx="9029700" cy="10024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141" name="文本框 140">
            <a:extLst>
              <a:ext uri="{FF2B5EF4-FFF2-40B4-BE49-F238E27FC236}">
                <a16:creationId xmlns:a16="http://schemas.microsoft.com/office/drawing/2014/main" id="{4C64F513-59A9-9CFE-A156-C7E7F8F3F876}"/>
              </a:ext>
            </a:extLst>
          </p:cNvPr>
          <p:cNvSpPr txBox="1"/>
          <p:nvPr/>
        </p:nvSpPr>
        <p:spPr>
          <a:xfrm>
            <a:off x="874643" y="2669884"/>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244288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272977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nvGrpSpPr>
          <p:cNvPr id="16" name="组合 15">
            <a:extLst>
              <a:ext uri="{FF2B5EF4-FFF2-40B4-BE49-F238E27FC236}">
                <a16:creationId xmlns:a16="http://schemas.microsoft.com/office/drawing/2014/main" id="{AC31A24F-C5BB-C3DA-797A-AFAF6E717E15}"/>
              </a:ext>
            </a:extLst>
          </p:cNvPr>
          <p:cNvGrpSpPr/>
          <p:nvPr/>
        </p:nvGrpSpPr>
        <p:grpSpPr>
          <a:xfrm>
            <a:off x="3557379" y="3188289"/>
            <a:ext cx="894519" cy="298173"/>
            <a:chOff x="3557379" y="3188289"/>
            <a:chExt cx="894519" cy="298173"/>
          </a:xfrm>
        </p:grpSpPr>
        <p:sp>
          <p:nvSpPr>
            <p:cNvPr id="199" name="矩形 198">
              <a:extLst>
                <a:ext uri="{FF2B5EF4-FFF2-40B4-BE49-F238E27FC236}">
                  <a16:creationId xmlns:a16="http://schemas.microsoft.com/office/drawing/2014/main" id="{915E3201-0251-918E-7A26-A4B59D5AE23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02" name="文本框 201">
            <a:extLst>
              <a:ext uri="{FF2B5EF4-FFF2-40B4-BE49-F238E27FC236}">
                <a16:creationId xmlns:a16="http://schemas.microsoft.com/office/drawing/2014/main" id="{582DA59D-F116-39CC-493A-601303F38FF4}"/>
              </a:ext>
            </a:extLst>
          </p:cNvPr>
          <p:cNvSpPr txBox="1"/>
          <p:nvPr/>
        </p:nvSpPr>
        <p:spPr>
          <a:xfrm>
            <a:off x="2971504" y="31567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2898106"/>
            <a:ext cx="472201" cy="523220"/>
          </a:xfrm>
          <a:prstGeom prst="rect">
            <a:avLst/>
          </a:prstGeom>
          <a:noFill/>
        </p:spPr>
        <p:txBody>
          <a:bodyPr wrap="square" rtlCol="0">
            <a:spAutoFit/>
          </a:bodyPr>
          <a:lstStyle/>
          <a:p>
            <a:r>
              <a:rPr lang="en-US" altLang="zh-CN" sz="2800" dirty="0"/>
              <a:t>…</a:t>
            </a:r>
            <a:endParaRPr lang="zh-CN" altLang="en-US" sz="2800" dirty="0"/>
          </a:p>
        </p:txBody>
      </p:sp>
      <p:grpSp>
        <p:nvGrpSpPr>
          <p:cNvPr id="17" name="组合 16">
            <a:extLst>
              <a:ext uri="{FF2B5EF4-FFF2-40B4-BE49-F238E27FC236}">
                <a16:creationId xmlns:a16="http://schemas.microsoft.com/office/drawing/2014/main" id="{1683D752-2175-BEA1-A798-8F624E590CF9}"/>
              </a:ext>
            </a:extLst>
          </p:cNvPr>
          <p:cNvGrpSpPr/>
          <p:nvPr/>
        </p:nvGrpSpPr>
        <p:grpSpPr>
          <a:xfrm>
            <a:off x="2131095" y="3925562"/>
            <a:ext cx="894519" cy="298173"/>
            <a:chOff x="3557379" y="3188289"/>
            <a:chExt cx="894519" cy="298173"/>
          </a:xfrm>
        </p:grpSpPr>
        <p:sp>
          <p:nvSpPr>
            <p:cNvPr id="18" name="矩形 17">
              <a:extLst>
                <a:ext uri="{FF2B5EF4-FFF2-40B4-BE49-F238E27FC236}">
                  <a16:creationId xmlns:a16="http://schemas.microsoft.com/office/drawing/2014/main" id="{9AEAEF53-DDC4-4DE1-5889-FA012CDB20A7}"/>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55B235E4-D7CD-DBCC-EFE8-E487E8BA6021}"/>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4EF4599D-52D1-CEC4-7109-D7E4BC09472A}"/>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5" name="组合 204">
            <a:extLst>
              <a:ext uri="{FF2B5EF4-FFF2-40B4-BE49-F238E27FC236}">
                <a16:creationId xmlns:a16="http://schemas.microsoft.com/office/drawing/2014/main" id="{4DED2DAC-EF99-1461-ABAD-D820539A3BE3}"/>
              </a:ext>
            </a:extLst>
          </p:cNvPr>
          <p:cNvGrpSpPr/>
          <p:nvPr/>
        </p:nvGrpSpPr>
        <p:grpSpPr>
          <a:xfrm>
            <a:off x="3920133" y="3925562"/>
            <a:ext cx="894519" cy="298173"/>
            <a:chOff x="3557379" y="3188289"/>
            <a:chExt cx="894519" cy="298173"/>
          </a:xfrm>
        </p:grpSpPr>
        <p:sp>
          <p:nvSpPr>
            <p:cNvPr id="206" name="矩形 205">
              <a:extLst>
                <a:ext uri="{FF2B5EF4-FFF2-40B4-BE49-F238E27FC236}">
                  <a16:creationId xmlns:a16="http://schemas.microsoft.com/office/drawing/2014/main" id="{EE064DC3-1094-B87C-CC77-42B6E68F056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7" name="矩形 206">
              <a:extLst>
                <a:ext uri="{FF2B5EF4-FFF2-40B4-BE49-F238E27FC236}">
                  <a16:creationId xmlns:a16="http://schemas.microsoft.com/office/drawing/2014/main" id="{355DA006-FEFC-EFA9-319C-0CC7C3317FF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8" name="矩形 207">
              <a:extLst>
                <a:ext uri="{FF2B5EF4-FFF2-40B4-BE49-F238E27FC236}">
                  <a16:creationId xmlns:a16="http://schemas.microsoft.com/office/drawing/2014/main" id="{EFDBA1A2-750E-33CF-0EAF-6C8BA9280C29}"/>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1" name="组合 220">
            <a:extLst>
              <a:ext uri="{FF2B5EF4-FFF2-40B4-BE49-F238E27FC236}">
                <a16:creationId xmlns:a16="http://schemas.microsoft.com/office/drawing/2014/main" id="{AB479785-DEDC-787E-DCF7-FBE31C4A5A8C}"/>
              </a:ext>
            </a:extLst>
          </p:cNvPr>
          <p:cNvGrpSpPr/>
          <p:nvPr/>
        </p:nvGrpSpPr>
        <p:grpSpPr>
          <a:xfrm>
            <a:off x="5709171" y="3924749"/>
            <a:ext cx="894519" cy="298173"/>
            <a:chOff x="3557379" y="3188289"/>
            <a:chExt cx="894519" cy="298173"/>
          </a:xfrm>
        </p:grpSpPr>
        <p:sp>
          <p:nvSpPr>
            <p:cNvPr id="222" name="矩形 221">
              <a:extLst>
                <a:ext uri="{FF2B5EF4-FFF2-40B4-BE49-F238E27FC236}">
                  <a16:creationId xmlns:a16="http://schemas.microsoft.com/office/drawing/2014/main" id="{4EEAFD5E-EDB3-D972-4275-6283F5D4247A}"/>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3" name="矩形 222">
              <a:extLst>
                <a:ext uri="{FF2B5EF4-FFF2-40B4-BE49-F238E27FC236}">
                  <a16:creationId xmlns:a16="http://schemas.microsoft.com/office/drawing/2014/main" id="{39CD6336-3640-7B7A-D8CF-BBE436E6216B}"/>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4" name="矩形 223">
              <a:extLst>
                <a:ext uri="{FF2B5EF4-FFF2-40B4-BE49-F238E27FC236}">
                  <a16:creationId xmlns:a16="http://schemas.microsoft.com/office/drawing/2014/main" id="{BE1455C8-465B-6914-CB03-DA547759E5A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9" name="组合 228">
            <a:extLst>
              <a:ext uri="{FF2B5EF4-FFF2-40B4-BE49-F238E27FC236}">
                <a16:creationId xmlns:a16="http://schemas.microsoft.com/office/drawing/2014/main" id="{D3C370FC-315A-A93A-C5B6-17B429B1A1F1}"/>
              </a:ext>
            </a:extLst>
          </p:cNvPr>
          <p:cNvGrpSpPr/>
          <p:nvPr/>
        </p:nvGrpSpPr>
        <p:grpSpPr>
          <a:xfrm>
            <a:off x="7498209" y="3924749"/>
            <a:ext cx="894519" cy="298173"/>
            <a:chOff x="3557379" y="3188289"/>
            <a:chExt cx="894519" cy="298173"/>
          </a:xfrm>
        </p:grpSpPr>
        <p:sp>
          <p:nvSpPr>
            <p:cNvPr id="230" name="矩形 229">
              <a:extLst>
                <a:ext uri="{FF2B5EF4-FFF2-40B4-BE49-F238E27FC236}">
                  <a16:creationId xmlns:a16="http://schemas.microsoft.com/office/drawing/2014/main" id="{968A6FC6-5281-31CC-A557-5DBA249C6A14}"/>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1" name="矩形 230">
              <a:extLst>
                <a:ext uri="{FF2B5EF4-FFF2-40B4-BE49-F238E27FC236}">
                  <a16:creationId xmlns:a16="http://schemas.microsoft.com/office/drawing/2014/main" id="{18D3527F-7419-B7B6-3359-F9AC0EAB1B90}"/>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2" name="矩形 231">
              <a:extLst>
                <a:ext uri="{FF2B5EF4-FFF2-40B4-BE49-F238E27FC236}">
                  <a16:creationId xmlns:a16="http://schemas.microsoft.com/office/drawing/2014/main" id="{81B4473A-DA02-21A1-527C-0E98C3376A5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37" name="文本框 236">
            <a:extLst>
              <a:ext uri="{FF2B5EF4-FFF2-40B4-BE49-F238E27FC236}">
                <a16:creationId xmlns:a16="http://schemas.microsoft.com/office/drawing/2014/main" id="{F1A4A8CD-13F1-9CFE-59C0-C2EE4CC906EF}"/>
              </a:ext>
            </a:extLst>
          </p:cNvPr>
          <p:cNvSpPr txBox="1"/>
          <p:nvPr/>
        </p:nvSpPr>
        <p:spPr>
          <a:xfrm>
            <a:off x="2345341"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38" name="文本框 237">
            <a:extLst>
              <a:ext uri="{FF2B5EF4-FFF2-40B4-BE49-F238E27FC236}">
                <a16:creationId xmlns:a16="http://schemas.microsoft.com/office/drawing/2014/main" id="{40ABCB11-B2FE-0699-A954-D8691E86F410}"/>
              </a:ext>
            </a:extLst>
          </p:cNvPr>
          <p:cNvSpPr txBox="1"/>
          <p:nvPr/>
        </p:nvSpPr>
        <p:spPr>
          <a:xfrm>
            <a:off x="3244830"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239" name="文本框 238">
            <a:extLst>
              <a:ext uri="{FF2B5EF4-FFF2-40B4-BE49-F238E27FC236}">
                <a16:creationId xmlns:a16="http://schemas.microsoft.com/office/drawing/2014/main" id="{D5D0FB04-AF60-C501-CB37-9907350D2DB4}"/>
              </a:ext>
            </a:extLst>
          </p:cNvPr>
          <p:cNvSpPr txBox="1"/>
          <p:nvPr/>
        </p:nvSpPr>
        <p:spPr>
          <a:xfrm>
            <a:off x="8541814"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40" name="文本框 239">
            <a:extLst>
              <a:ext uri="{FF2B5EF4-FFF2-40B4-BE49-F238E27FC236}">
                <a16:creationId xmlns:a16="http://schemas.microsoft.com/office/drawing/2014/main" id="{F91323D6-9FF2-7FF7-3F1D-AE22383391BF}"/>
              </a:ext>
            </a:extLst>
          </p:cNvPr>
          <p:cNvSpPr txBox="1"/>
          <p:nvPr/>
        </p:nvSpPr>
        <p:spPr>
          <a:xfrm>
            <a:off x="887145" y="3898604"/>
            <a:ext cx="2083254" cy="369332"/>
          </a:xfrm>
          <a:prstGeom prst="rect">
            <a:avLst/>
          </a:prstGeom>
          <a:noFill/>
        </p:spPr>
        <p:txBody>
          <a:bodyPr wrap="square" rtlCol="0">
            <a:spAutoFit/>
          </a:bodyPr>
          <a:lstStyle/>
          <a:p>
            <a:r>
              <a:rPr lang="en-US" altLang="zh-CN" dirty="0" err="1"/>
              <a:t>Concat</a:t>
            </a:r>
            <a:endParaRPr lang="zh-CN" altLang="en-US" dirty="0"/>
          </a:p>
        </p:txBody>
      </p:sp>
      <p:sp>
        <p:nvSpPr>
          <p:cNvPr id="241" name="文本框 240">
            <a:extLst>
              <a:ext uri="{FF2B5EF4-FFF2-40B4-BE49-F238E27FC236}">
                <a16:creationId xmlns:a16="http://schemas.microsoft.com/office/drawing/2014/main" id="{FE81028F-A330-274C-E535-562862DD666F}"/>
              </a:ext>
            </a:extLst>
          </p:cNvPr>
          <p:cNvSpPr txBox="1"/>
          <p:nvPr/>
        </p:nvSpPr>
        <p:spPr>
          <a:xfrm>
            <a:off x="6032919" y="4145165"/>
            <a:ext cx="472201" cy="523220"/>
          </a:xfrm>
          <a:prstGeom prst="rect">
            <a:avLst/>
          </a:prstGeom>
          <a:noFill/>
        </p:spPr>
        <p:txBody>
          <a:bodyPr wrap="square" rtlCol="0" anchor="t">
            <a:spAutoFit/>
          </a:bodyPr>
          <a:lstStyle/>
          <a:p>
            <a:r>
              <a:rPr lang="en-US" altLang="zh-CN" sz="2800" dirty="0"/>
              <a:t>…</a:t>
            </a:r>
            <a:endParaRPr lang="zh-CN" altLang="en-US" sz="2800" dirty="0"/>
          </a:p>
        </p:txBody>
      </p:sp>
      <p:grpSp>
        <p:nvGrpSpPr>
          <p:cNvPr id="430" name="组合 429">
            <a:extLst>
              <a:ext uri="{FF2B5EF4-FFF2-40B4-BE49-F238E27FC236}">
                <a16:creationId xmlns:a16="http://schemas.microsoft.com/office/drawing/2014/main" id="{ABD32F00-F50C-6A1B-B8E1-2ADC2EED852D}"/>
              </a:ext>
            </a:extLst>
          </p:cNvPr>
          <p:cNvGrpSpPr/>
          <p:nvPr/>
        </p:nvGrpSpPr>
        <p:grpSpPr>
          <a:xfrm>
            <a:off x="3025614"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1" name="矩形 430">
              <a:extLst>
                <a:ext uri="{FF2B5EF4-FFF2-40B4-BE49-F238E27FC236}">
                  <a16:creationId xmlns:a16="http://schemas.microsoft.com/office/drawing/2014/main" id="{ECE6F724-740D-498E-3CA1-9AA233C51657}"/>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2" name="矩形 431">
              <a:extLst>
                <a:ext uri="{FF2B5EF4-FFF2-40B4-BE49-F238E27FC236}">
                  <a16:creationId xmlns:a16="http://schemas.microsoft.com/office/drawing/2014/main" id="{E12183E2-BB64-0849-AA63-2CA36ED215D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3" name="矩形 432">
              <a:extLst>
                <a:ext uri="{FF2B5EF4-FFF2-40B4-BE49-F238E27FC236}">
                  <a16:creationId xmlns:a16="http://schemas.microsoft.com/office/drawing/2014/main" id="{EBC1A863-0D73-3EC0-79FD-F5CB889133B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34" name="组合 433">
            <a:extLst>
              <a:ext uri="{FF2B5EF4-FFF2-40B4-BE49-F238E27FC236}">
                <a16:creationId xmlns:a16="http://schemas.microsoft.com/office/drawing/2014/main" id="{136DD000-42B6-9332-5F7E-66DE8E0858FB}"/>
              </a:ext>
            </a:extLst>
          </p:cNvPr>
          <p:cNvGrpSpPr/>
          <p:nvPr/>
        </p:nvGrpSpPr>
        <p:grpSpPr>
          <a:xfrm>
            <a:off x="4814652"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5" name="矩形 434">
              <a:extLst>
                <a:ext uri="{FF2B5EF4-FFF2-40B4-BE49-F238E27FC236}">
                  <a16:creationId xmlns:a16="http://schemas.microsoft.com/office/drawing/2014/main" id="{23DFFDCD-0F0A-A727-1AC8-769F912C572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6" name="矩形 435">
              <a:extLst>
                <a:ext uri="{FF2B5EF4-FFF2-40B4-BE49-F238E27FC236}">
                  <a16:creationId xmlns:a16="http://schemas.microsoft.com/office/drawing/2014/main" id="{535CE518-36D4-665C-64BE-48E9D67BC14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7" name="矩形 436">
              <a:extLst>
                <a:ext uri="{FF2B5EF4-FFF2-40B4-BE49-F238E27FC236}">
                  <a16:creationId xmlns:a16="http://schemas.microsoft.com/office/drawing/2014/main" id="{F2206E2E-0290-4346-AFD5-F255C542E545}"/>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38" name="组合 437">
            <a:extLst>
              <a:ext uri="{FF2B5EF4-FFF2-40B4-BE49-F238E27FC236}">
                <a16:creationId xmlns:a16="http://schemas.microsoft.com/office/drawing/2014/main" id="{1BDC060C-2282-F25F-5494-C7BAA03C99BE}"/>
              </a:ext>
            </a:extLst>
          </p:cNvPr>
          <p:cNvGrpSpPr/>
          <p:nvPr/>
        </p:nvGrpSpPr>
        <p:grpSpPr>
          <a:xfrm>
            <a:off x="6603690"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9" name="矩形 438">
              <a:extLst>
                <a:ext uri="{FF2B5EF4-FFF2-40B4-BE49-F238E27FC236}">
                  <a16:creationId xmlns:a16="http://schemas.microsoft.com/office/drawing/2014/main" id="{CC64A738-9604-F1B4-3C7A-ECAC9602865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0" name="矩形 439">
              <a:extLst>
                <a:ext uri="{FF2B5EF4-FFF2-40B4-BE49-F238E27FC236}">
                  <a16:creationId xmlns:a16="http://schemas.microsoft.com/office/drawing/2014/main" id="{4119619F-3859-C198-BD91-36625EDC1E3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1" name="矩形 440">
              <a:extLst>
                <a:ext uri="{FF2B5EF4-FFF2-40B4-BE49-F238E27FC236}">
                  <a16:creationId xmlns:a16="http://schemas.microsoft.com/office/drawing/2014/main" id="{8194644E-507A-2687-9EC3-AB1BF4844851}"/>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42" name="组合 441">
            <a:extLst>
              <a:ext uri="{FF2B5EF4-FFF2-40B4-BE49-F238E27FC236}">
                <a16:creationId xmlns:a16="http://schemas.microsoft.com/office/drawing/2014/main" id="{CBD7B2FD-9456-CBEF-F8AC-8B084B2785C5}"/>
              </a:ext>
            </a:extLst>
          </p:cNvPr>
          <p:cNvGrpSpPr/>
          <p:nvPr/>
        </p:nvGrpSpPr>
        <p:grpSpPr>
          <a:xfrm>
            <a:off x="8392728"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43" name="矩形 442">
              <a:extLst>
                <a:ext uri="{FF2B5EF4-FFF2-40B4-BE49-F238E27FC236}">
                  <a16:creationId xmlns:a16="http://schemas.microsoft.com/office/drawing/2014/main" id="{C529364D-6CB4-EBFB-AD4C-F2F297A1E64A}"/>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4" name="矩形 443">
              <a:extLst>
                <a:ext uri="{FF2B5EF4-FFF2-40B4-BE49-F238E27FC236}">
                  <a16:creationId xmlns:a16="http://schemas.microsoft.com/office/drawing/2014/main" id="{D5E817D3-A266-38D9-48FC-77B7DE45816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5" name="矩形 444">
              <a:extLst>
                <a:ext uri="{FF2B5EF4-FFF2-40B4-BE49-F238E27FC236}">
                  <a16:creationId xmlns:a16="http://schemas.microsoft.com/office/drawing/2014/main" id="{608F862A-52C0-D242-ED83-C4D540761D2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Tree>
    <p:extLst>
      <p:ext uri="{BB962C8B-B14F-4D97-AF65-F5344CB8AC3E}">
        <p14:creationId xmlns:p14="http://schemas.microsoft.com/office/powerpoint/2010/main" val="101740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矩形 306">
            <a:extLst>
              <a:ext uri="{FF2B5EF4-FFF2-40B4-BE49-F238E27FC236}">
                <a16:creationId xmlns:a16="http://schemas.microsoft.com/office/drawing/2014/main" id="{CCD7D6EF-FD9C-E01E-4D6F-EBD374CF0933}"/>
              </a:ext>
            </a:extLst>
          </p:cNvPr>
          <p:cNvSpPr/>
          <p:nvPr/>
        </p:nvSpPr>
        <p:spPr>
          <a:xfrm>
            <a:off x="576470" y="4966703"/>
            <a:ext cx="9029700" cy="10024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141" name="文本框 140">
            <a:extLst>
              <a:ext uri="{FF2B5EF4-FFF2-40B4-BE49-F238E27FC236}">
                <a16:creationId xmlns:a16="http://schemas.microsoft.com/office/drawing/2014/main" id="{4C64F513-59A9-9CFE-A156-C7E7F8F3F876}"/>
              </a:ext>
            </a:extLst>
          </p:cNvPr>
          <p:cNvSpPr txBox="1"/>
          <p:nvPr/>
        </p:nvSpPr>
        <p:spPr>
          <a:xfrm>
            <a:off x="874643" y="2669884"/>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244288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272977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nvGrpSpPr>
          <p:cNvPr id="16" name="组合 15">
            <a:extLst>
              <a:ext uri="{FF2B5EF4-FFF2-40B4-BE49-F238E27FC236}">
                <a16:creationId xmlns:a16="http://schemas.microsoft.com/office/drawing/2014/main" id="{AC31A24F-C5BB-C3DA-797A-AFAF6E717E15}"/>
              </a:ext>
            </a:extLst>
          </p:cNvPr>
          <p:cNvGrpSpPr/>
          <p:nvPr/>
        </p:nvGrpSpPr>
        <p:grpSpPr>
          <a:xfrm>
            <a:off x="3557379" y="3188289"/>
            <a:ext cx="894519" cy="298173"/>
            <a:chOff x="3557379" y="3188289"/>
            <a:chExt cx="894519" cy="298173"/>
          </a:xfrm>
        </p:grpSpPr>
        <p:sp>
          <p:nvSpPr>
            <p:cNvPr id="199" name="矩形 198">
              <a:extLst>
                <a:ext uri="{FF2B5EF4-FFF2-40B4-BE49-F238E27FC236}">
                  <a16:creationId xmlns:a16="http://schemas.microsoft.com/office/drawing/2014/main" id="{915E3201-0251-918E-7A26-A4B59D5AE23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02" name="文本框 201">
            <a:extLst>
              <a:ext uri="{FF2B5EF4-FFF2-40B4-BE49-F238E27FC236}">
                <a16:creationId xmlns:a16="http://schemas.microsoft.com/office/drawing/2014/main" id="{582DA59D-F116-39CC-493A-601303F38FF4}"/>
              </a:ext>
            </a:extLst>
          </p:cNvPr>
          <p:cNvSpPr txBox="1"/>
          <p:nvPr/>
        </p:nvSpPr>
        <p:spPr>
          <a:xfrm>
            <a:off x="2971504" y="31567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2898106"/>
            <a:ext cx="472201" cy="523220"/>
          </a:xfrm>
          <a:prstGeom prst="rect">
            <a:avLst/>
          </a:prstGeom>
          <a:noFill/>
        </p:spPr>
        <p:txBody>
          <a:bodyPr wrap="square" rtlCol="0">
            <a:spAutoFit/>
          </a:bodyPr>
          <a:lstStyle/>
          <a:p>
            <a:r>
              <a:rPr lang="en-US" altLang="zh-CN" sz="2800" dirty="0"/>
              <a:t>…</a:t>
            </a:r>
            <a:endParaRPr lang="zh-CN" altLang="en-US" sz="2800" dirty="0"/>
          </a:p>
        </p:txBody>
      </p:sp>
      <p:grpSp>
        <p:nvGrpSpPr>
          <p:cNvPr id="17" name="组合 16">
            <a:extLst>
              <a:ext uri="{FF2B5EF4-FFF2-40B4-BE49-F238E27FC236}">
                <a16:creationId xmlns:a16="http://schemas.microsoft.com/office/drawing/2014/main" id="{1683D752-2175-BEA1-A798-8F624E590CF9}"/>
              </a:ext>
            </a:extLst>
          </p:cNvPr>
          <p:cNvGrpSpPr/>
          <p:nvPr/>
        </p:nvGrpSpPr>
        <p:grpSpPr>
          <a:xfrm>
            <a:off x="2131095" y="3925562"/>
            <a:ext cx="894519" cy="298173"/>
            <a:chOff x="3557379" y="3188289"/>
            <a:chExt cx="894519" cy="298173"/>
          </a:xfrm>
        </p:grpSpPr>
        <p:sp>
          <p:nvSpPr>
            <p:cNvPr id="18" name="矩形 17">
              <a:extLst>
                <a:ext uri="{FF2B5EF4-FFF2-40B4-BE49-F238E27FC236}">
                  <a16:creationId xmlns:a16="http://schemas.microsoft.com/office/drawing/2014/main" id="{9AEAEF53-DDC4-4DE1-5889-FA012CDB20A7}"/>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55B235E4-D7CD-DBCC-EFE8-E487E8BA6021}"/>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4EF4599D-52D1-CEC4-7109-D7E4BC09472A}"/>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1" name="组合 20">
            <a:extLst>
              <a:ext uri="{FF2B5EF4-FFF2-40B4-BE49-F238E27FC236}">
                <a16:creationId xmlns:a16="http://schemas.microsoft.com/office/drawing/2014/main" id="{FDE5B538-DC38-E4EA-45EC-E1FB55E7792D}"/>
              </a:ext>
            </a:extLst>
          </p:cNvPr>
          <p:cNvGrpSpPr/>
          <p:nvPr/>
        </p:nvGrpSpPr>
        <p:grpSpPr>
          <a:xfrm>
            <a:off x="3025614"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3" name="矩形 22">
              <a:extLst>
                <a:ext uri="{FF2B5EF4-FFF2-40B4-BE49-F238E27FC236}">
                  <a16:creationId xmlns:a16="http://schemas.microsoft.com/office/drawing/2014/main" id="{76F33DC5-3B9D-716F-5323-6FA0BBDA114B}"/>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A651E668-9509-0F17-8252-2C6CD08370A4}"/>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矩形 109">
              <a:extLst>
                <a:ext uri="{FF2B5EF4-FFF2-40B4-BE49-F238E27FC236}">
                  <a16:creationId xmlns:a16="http://schemas.microsoft.com/office/drawing/2014/main" id="{3C15D024-55A2-F12D-B71E-DD2E5A588F6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5" name="组合 204">
            <a:extLst>
              <a:ext uri="{FF2B5EF4-FFF2-40B4-BE49-F238E27FC236}">
                <a16:creationId xmlns:a16="http://schemas.microsoft.com/office/drawing/2014/main" id="{4DED2DAC-EF99-1461-ABAD-D820539A3BE3}"/>
              </a:ext>
            </a:extLst>
          </p:cNvPr>
          <p:cNvGrpSpPr/>
          <p:nvPr/>
        </p:nvGrpSpPr>
        <p:grpSpPr>
          <a:xfrm>
            <a:off x="3920133" y="3925562"/>
            <a:ext cx="894519" cy="298173"/>
            <a:chOff x="3557379" y="3188289"/>
            <a:chExt cx="894519" cy="298173"/>
          </a:xfrm>
        </p:grpSpPr>
        <p:sp>
          <p:nvSpPr>
            <p:cNvPr id="206" name="矩形 205">
              <a:extLst>
                <a:ext uri="{FF2B5EF4-FFF2-40B4-BE49-F238E27FC236}">
                  <a16:creationId xmlns:a16="http://schemas.microsoft.com/office/drawing/2014/main" id="{EE064DC3-1094-B87C-CC77-42B6E68F056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7" name="矩形 206">
              <a:extLst>
                <a:ext uri="{FF2B5EF4-FFF2-40B4-BE49-F238E27FC236}">
                  <a16:creationId xmlns:a16="http://schemas.microsoft.com/office/drawing/2014/main" id="{355DA006-FEFC-EFA9-319C-0CC7C3317FF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8" name="矩形 207">
              <a:extLst>
                <a:ext uri="{FF2B5EF4-FFF2-40B4-BE49-F238E27FC236}">
                  <a16:creationId xmlns:a16="http://schemas.microsoft.com/office/drawing/2014/main" id="{EFDBA1A2-750E-33CF-0EAF-6C8BA9280C29}"/>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9" name="组合 208">
            <a:extLst>
              <a:ext uri="{FF2B5EF4-FFF2-40B4-BE49-F238E27FC236}">
                <a16:creationId xmlns:a16="http://schemas.microsoft.com/office/drawing/2014/main" id="{D9DA0472-C914-625E-5FAD-95712A82C98B}"/>
              </a:ext>
            </a:extLst>
          </p:cNvPr>
          <p:cNvGrpSpPr/>
          <p:nvPr/>
        </p:nvGrpSpPr>
        <p:grpSpPr>
          <a:xfrm>
            <a:off x="4814652"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10" name="矩形 209">
              <a:extLst>
                <a:ext uri="{FF2B5EF4-FFF2-40B4-BE49-F238E27FC236}">
                  <a16:creationId xmlns:a16="http://schemas.microsoft.com/office/drawing/2014/main" id="{6A46EC89-E37E-1B7C-A184-2EE96B22439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1" name="矩形 210">
              <a:extLst>
                <a:ext uri="{FF2B5EF4-FFF2-40B4-BE49-F238E27FC236}">
                  <a16:creationId xmlns:a16="http://schemas.microsoft.com/office/drawing/2014/main" id="{9493CCA7-D91D-97C9-613B-AC759FE996D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2" name="矩形 211">
              <a:extLst>
                <a:ext uri="{FF2B5EF4-FFF2-40B4-BE49-F238E27FC236}">
                  <a16:creationId xmlns:a16="http://schemas.microsoft.com/office/drawing/2014/main" id="{1C5AA5F6-92FD-DE86-F0C2-DE1F8468DDB1}"/>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1" name="组合 220">
            <a:extLst>
              <a:ext uri="{FF2B5EF4-FFF2-40B4-BE49-F238E27FC236}">
                <a16:creationId xmlns:a16="http://schemas.microsoft.com/office/drawing/2014/main" id="{AB479785-DEDC-787E-DCF7-FBE31C4A5A8C}"/>
              </a:ext>
            </a:extLst>
          </p:cNvPr>
          <p:cNvGrpSpPr/>
          <p:nvPr/>
        </p:nvGrpSpPr>
        <p:grpSpPr>
          <a:xfrm>
            <a:off x="5709171" y="3924749"/>
            <a:ext cx="894519" cy="298173"/>
            <a:chOff x="3557379" y="3188289"/>
            <a:chExt cx="894519" cy="298173"/>
          </a:xfrm>
        </p:grpSpPr>
        <p:sp>
          <p:nvSpPr>
            <p:cNvPr id="222" name="矩形 221">
              <a:extLst>
                <a:ext uri="{FF2B5EF4-FFF2-40B4-BE49-F238E27FC236}">
                  <a16:creationId xmlns:a16="http://schemas.microsoft.com/office/drawing/2014/main" id="{4EEAFD5E-EDB3-D972-4275-6283F5D4247A}"/>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3" name="矩形 222">
              <a:extLst>
                <a:ext uri="{FF2B5EF4-FFF2-40B4-BE49-F238E27FC236}">
                  <a16:creationId xmlns:a16="http://schemas.microsoft.com/office/drawing/2014/main" id="{39CD6336-3640-7B7A-D8CF-BBE436E6216B}"/>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4" name="矩形 223">
              <a:extLst>
                <a:ext uri="{FF2B5EF4-FFF2-40B4-BE49-F238E27FC236}">
                  <a16:creationId xmlns:a16="http://schemas.microsoft.com/office/drawing/2014/main" id="{BE1455C8-465B-6914-CB03-DA547759E5A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5" name="组合 224">
            <a:extLst>
              <a:ext uri="{FF2B5EF4-FFF2-40B4-BE49-F238E27FC236}">
                <a16:creationId xmlns:a16="http://schemas.microsoft.com/office/drawing/2014/main" id="{4A7E1380-BE0D-737F-2ADD-4F503DEB9DCB}"/>
              </a:ext>
            </a:extLst>
          </p:cNvPr>
          <p:cNvGrpSpPr/>
          <p:nvPr/>
        </p:nvGrpSpPr>
        <p:grpSpPr>
          <a:xfrm>
            <a:off x="6603690"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26" name="矩形 225">
              <a:extLst>
                <a:ext uri="{FF2B5EF4-FFF2-40B4-BE49-F238E27FC236}">
                  <a16:creationId xmlns:a16="http://schemas.microsoft.com/office/drawing/2014/main" id="{4BE2E0F0-B402-4196-DB8B-F885ECD768F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7" name="矩形 226">
              <a:extLst>
                <a:ext uri="{FF2B5EF4-FFF2-40B4-BE49-F238E27FC236}">
                  <a16:creationId xmlns:a16="http://schemas.microsoft.com/office/drawing/2014/main" id="{025311D5-459A-218E-F370-AB68B0FA5F3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8" name="矩形 227">
              <a:extLst>
                <a:ext uri="{FF2B5EF4-FFF2-40B4-BE49-F238E27FC236}">
                  <a16:creationId xmlns:a16="http://schemas.microsoft.com/office/drawing/2014/main" id="{9F34F8FD-C216-1E3A-1581-D7E5BB6FF0E4}"/>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9" name="组合 228">
            <a:extLst>
              <a:ext uri="{FF2B5EF4-FFF2-40B4-BE49-F238E27FC236}">
                <a16:creationId xmlns:a16="http://schemas.microsoft.com/office/drawing/2014/main" id="{D3C370FC-315A-A93A-C5B6-17B429B1A1F1}"/>
              </a:ext>
            </a:extLst>
          </p:cNvPr>
          <p:cNvGrpSpPr/>
          <p:nvPr/>
        </p:nvGrpSpPr>
        <p:grpSpPr>
          <a:xfrm>
            <a:off x="7498209" y="3924749"/>
            <a:ext cx="894519" cy="298173"/>
            <a:chOff x="3557379" y="3188289"/>
            <a:chExt cx="894519" cy="298173"/>
          </a:xfrm>
        </p:grpSpPr>
        <p:sp>
          <p:nvSpPr>
            <p:cNvPr id="230" name="矩形 229">
              <a:extLst>
                <a:ext uri="{FF2B5EF4-FFF2-40B4-BE49-F238E27FC236}">
                  <a16:creationId xmlns:a16="http://schemas.microsoft.com/office/drawing/2014/main" id="{968A6FC6-5281-31CC-A557-5DBA249C6A14}"/>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1" name="矩形 230">
              <a:extLst>
                <a:ext uri="{FF2B5EF4-FFF2-40B4-BE49-F238E27FC236}">
                  <a16:creationId xmlns:a16="http://schemas.microsoft.com/office/drawing/2014/main" id="{18D3527F-7419-B7B6-3359-F9AC0EAB1B90}"/>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2" name="矩形 231">
              <a:extLst>
                <a:ext uri="{FF2B5EF4-FFF2-40B4-BE49-F238E27FC236}">
                  <a16:creationId xmlns:a16="http://schemas.microsoft.com/office/drawing/2014/main" id="{81B4473A-DA02-21A1-527C-0E98C3376A5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33" name="组合 232">
            <a:extLst>
              <a:ext uri="{FF2B5EF4-FFF2-40B4-BE49-F238E27FC236}">
                <a16:creationId xmlns:a16="http://schemas.microsoft.com/office/drawing/2014/main" id="{BC1E7D93-A22F-8CA7-4BAB-3A9C65EFEE53}"/>
              </a:ext>
            </a:extLst>
          </p:cNvPr>
          <p:cNvGrpSpPr/>
          <p:nvPr/>
        </p:nvGrpSpPr>
        <p:grpSpPr>
          <a:xfrm>
            <a:off x="8392728"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34" name="矩形 233">
              <a:extLst>
                <a:ext uri="{FF2B5EF4-FFF2-40B4-BE49-F238E27FC236}">
                  <a16:creationId xmlns:a16="http://schemas.microsoft.com/office/drawing/2014/main" id="{2F6B248D-3869-BE72-1888-2484301CD56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5" name="矩形 234">
              <a:extLst>
                <a:ext uri="{FF2B5EF4-FFF2-40B4-BE49-F238E27FC236}">
                  <a16:creationId xmlns:a16="http://schemas.microsoft.com/office/drawing/2014/main" id="{2CB4A73E-E342-612C-65AF-297E2D4DED5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6" name="矩形 235">
              <a:extLst>
                <a:ext uri="{FF2B5EF4-FFF2-40B4-BE49-F238E27FC236}">
                  <a16:creationId xmlns:a16="http://schemas.microsoft.com/office/drawing/2014/main" id="{761D310A-91A2-C703-860D-B66AA46B9BD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37" name="文本框 236">
            <a:extLst>
              <a:ext uri="{FF2B5EF4-FFF2-40B4-BE49-F238E27FC236}">
                <a16:creationId xmlns:a16="http://schemas.microsoft.com/office/drawing/2014/main" id="{F1A4A8CD-13F1-9CFE-59C0-C2EE4CC906EF}"/>
              </a:ext>
            </a:extLst>
          </p:cNvPr>
          <p:cNvSpPr txBox="1"/>
          <p:nvPr/>
        </p:nvSpPr>
        <p:spPr>
          <a:xfrm>
            <a:off x="2345341"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38" name="文本框 237">
            <a:extLst>
              <a:ext uri="{FF2B5EF4-FFF2-40B4-BE49-F238E27FC236}">
                <a16:creationId xmlns:a16="http://schemas.microsoft.com/office/drawing/2014/main" id="{40ABCB11-B2FE-0699-A954-D8691E86F410}"/>
              </a:ext>
            </a:extLst>
          </p:cNvPr>
          <p:cNvSpPr txBox="1"/>
          <p:nvPr/>
        </p:nvSpPr>
        <p:spPr>
          <a:xfrm>
            <a:off x="3244830"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239" name="文本框 238">
            <a:extLst>
              <a:ext uri="{FF2B5EF4-FFF2-40B4-BE49-F238E27FC236}">
                <a16:creationId xmlns:a16="http://schemas.microsoft.com/office/drawing/2014/main" id="{D5D0FB04-AF60-C501-CB37-9907350D2DB4}"/>
              </a:ext>
            </a:extLst>
          </p:cNvPr>
          <p:cNvSpPr txBox="1"/>
          <p:nvPr/>
        </p:nvSpPr>
        <p:spPr>
          <a:xfrm>
            <a:off x="8541814"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40" name="文本框 239">
            <a:extLst>
              <a:ext uri="{FF2B5EF4-FFF2-40B4-BE49-F238E27FC236}">
                <a16:creationId xmlns:a16="http://schemas.microsoft.com/office/drawing/2014/main" id="{F91323D6-9FF2-7FF7-3F1D-AE22383391BF}"/>
              </a:ext>
            </a:extLst>
          </p:cNvPr>
          <p:cNvSpPr txBox="1"/>
          <p:nvPr/>
        </p:nvSpPr>
        <p:spPr>
          <a:xfrm>
            <a:off x="887145" y="3898604"/>
            <a:ext cx="2083254" cy="369332"/>
          </a:xfrm>
          <a:prstGeom prst="rect">
            <a:avLst/>
          </a:prstGeom>
          <a:noFill/>
        </p:spPr>
        <p:txBody>
          <a:bodyPr wrap="square" rtlCol="0">
            <a:spAutoFit/>
          </a:bodyPr>
          <a:lstStyle/>
          <a:p>
            <a:r>
              <a:rPr lang="en-US" altLang="zh-CN" dirty="0" err="1"/>
              <a:t>Concat</a:t>
            </a:r>
            <a:endParaRPr lang="zh-CN" altLang="en-US" dirty="0"/>
          </a:p>
        </p:txBody>
      </p:sp>
      <p:sp>
        <p:nvSpPr>
          <p:cNvPr id="241" name="文本框 240">
            <a:extLst>
              <a:ext uri="{FF2B5EF4-FFF2-40B4-BE49-F238E27FC236}">
                <a16:creationId xmlns:a16="http://schemas.microsoft.com/office/drawing/2014/main" id="{FE81028F-A330-274C-E535-562862DD666F}"/>
              </a:ext>
            </a:extLst>
          </p:cNvPr>
          <p:cNvSpPr txBox="1"/>
          <p:nvPr/>
        </p:nvSpPr>
        <p:spPr>
          <a:xfrm>
            <a:off x="6032919" y="4145165"/>
            <a:ext cx="472201" cy="523220"/>
          </a:xfrm>
          <a:prstGeom prst="rect">
            <a:avLst/>
          </a:prstGeom>
          <a:noFill/>
        </p:spPr>
        <p:txBody>
          <a:bodyPr wrap="square" rtlCol="0" anchor="t">
            <a:spAutoFit/>
          </a:bodyPr>
          <a:lstStyle/>
          <a:p>
            <a:r>
              <a:rPr lang="en-US" altLang="zh-CN" sz="2800" dirty="0"/>
              <a:t>…</a:t>
            </a:r>
            <a:endParaRPr lang="zh-CN" altLang="en-US" sz="2800" dirty="0"/>
          </a:p>
        </p:txBody>
      </p:sp>
      <p:grpSp>
        <p:nvGrpSpPr>
          <p:cNvPr id="306" name="组合 305">
            <a:extLst>
              <a:ext uri="{FF2B5EF4-FFF2-40B4-BE49-F238E27FC236}">
                <a16:creationId xmlns:a16="http://schemas.microsoft.com/office/drawing/2014/main" id="{ECCF60D5-0365-0243-597C-1C4E469D90AC}"/>
              </a:ext>
            </a:extLst>
          </p:cNvPr>
          <p:cNvGrpSpPr/>
          <p:nvPr/>
        </p:nvGrpSpPr>
        <p:grpSpPr>
          <a:xfrm rot="5400000">
            <a:off x="8880165" y="3646407"/>
            <a:ext cx="4578683" cy="187549"/>
            <a:chOff x="2514048" y="5463730"/>
            <a:chExt cx="7156152" cy="299799"/>
          </a:xfrm>
        </p:grpSpPr>
        <p:grpSp>
          <p:nvGrpSpPr>
            <p:cNvPr id="274" name="组合 273">
              <a:extLst>
                <a:ext uri="{FF2B5EF4-FFF2-40B4-BE49-F238E27FC236}">
                  <a16:creationId xmlns:a16="http://schemas.microsoft.com/office/drawing/2014/main" id="{92F3B66A-4CAD-94CC-C812-2E98B09C32EB}"/>
                </a:ext>
              </a:extLst>
            </p:cNvPr>
            <p:cNvGrpSpPr/>
            <p:nvPr/>
          </p:nvGrpSpPr>
          <p:grpSpPr>
            <a:xfrm>
              <a:off x="2514048" y="5465356"/>
              <a:ext cx="894519" cy="298173"/>
              <a:chOff x="3557379" y="3188289"/>
              <a:chExt cx="894519" cy="298173"/>
            </a:xfrm>
          </p:grpSpPr>
          <p:sp>
            <p:nvSpPr>
              <p:cNvPr id="275" name="矩形 274">
                <a:extLst>
                  <a:ext uri="{FF2B5EF4-FFF2-40B4-BE49-F238E27FC236}">
                    <a16:creationId xmlns:a16="http://schemas.microsoft.com/office/drawing/2014/main" id="{D0CD072C-A1E9-1070-A964-9455EEC0F2F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6" name="矩形 275">
                <a:extLst>
                  <a:ext uri="{FF2B5EF4-FFF2-40B4-BE49-F238E27FC236}">
                    <a16:creationId xmlns:a16="http://schemas.microsoft.com/office/drawing/2014/main" id="{FEF309B2-8AD9-3E8C-CE1B-AAFA131D10B2}"/>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7" name="矩形 276">
                <a:extLst>
                  <a:ext uri="{FF2B5EF4-FFF2-40B4-BE49-F238E27FC236}">
                    <a16:creationId xmlns:a16="http://schemas.microsoft.com/office/drawing/2014/main" id="{FCDF544B-6AAA-3B6A-088A-2BB190D88054}"/>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78" name="组合 277">
              <a:extLst>
                <a:ext uri="{FF2B5EF4-FFF2-40B4-BE49-F238E27FC236}">
                  <a16:creationId xmlns:a16="http://schemas.microsoft.com/office/drawing/2014/main" id="{D397C86F-C564-05C2-6B4F-5862AC682416}"/>
                </a:ext>
              </a:extLst>
            </p:cNvPr>
            <p:cNvGrpSpPr/>
            <p:nvPr/>
          </p:nvGrpSpPr>
          <p:grpSpPr>
            <a:xfrm>
              <a:off x="3408567" y="5464543"/>
              <a:ext cx="894519" cy="298173"/>
              <a:chOff x="3557379" y="3188289"/>
              <a:chExt cx="894519" cy="298173"/>
            </a:xfrm>
          </p:grpSpPr>
          <p:sp>
            <p:nvSpPr>
              <p:cNvPr id="279" name="矩形 278">
                <a:extLst>
                  <a:ext uri="{FF2B5EF4-FFF2-40B4-BE49-F238E27FC236}">
                    <a16:creationId xmlns:a16="http://schemas.microsoft.com/office/drawing/2014/main" id="{F1E11288-C30C-ACB9-0D86-C7B7C64AC40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0" name="矩形 279">
                <a:extLst>
                  <a:ext uri="{FF2B5EF4-FFF2-40B4-BE49-F238E27FC236}">
                    <a16:creationId xmlns:a16="http://schemas.microsoft.com/office/drawing/2014/main" id="{6526EDD6-946D-7B40-DA34-6584A27EF70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1" name="矩形 280">
                <a:extLst>
                  <a:ext uri="{FF2B5EF4-FFF2-40B4-BE49-F238E27FC236}">
                    <a16:creationId xmlns:a16="http://schemas.microsoft.com/office/drawing/2014/main" id="{3AF5726E-F796-C231-1A43-E6326C87C88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82" name="组合 281">
              <a:extLst>
                <a:ext uri="{FF2B5EF4-FFF2-40B4-BE49-F238E27FC236}">
                  <a16:creationId xmlns:a16="http://schemas.microsoft.com/office/drawing/2014/main" id="{D56B520A-4919-B04F-6ABD-8687AA120987}"/>
                </a:ext>
              </a:extLst>
            </p:cNvPr>
            <p:cNvGrpSpPr/>
            <p:nvPr/>
          </p:nvGrpSpPr>
          <p:grpSpPr>
            <a:xfrm>
              <a:off x="4303086" y="5465356"/>
              <a:ext cx="894519" cy="298173"/>
              <a:chOff x="3557379" y="3188289"/>
              <a:chExt cx="894519" cy="298173"/>
            </a:xfrm>
          </p:grpSpPr>
          <p:sp>
            <p:nvSpPr>
              <p:cNvPr id="283" name="矩形 282">
                <a:extLst>
                  <a:ext uri="{FF2B5EF4-FFF2-40B4-BE49-F238E27FC236}">
                    <a16:creationId xmlns:a16="http://schemas.microsoft.com/office/drawing/2014/main" id="{9217F754-D860-D6F9-A62C-A1ACCBB0E2E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4" name="矩形 283">
                <a:extLst>
                  <a:ext uri="{FF2B5EF4-FFF2-40B4-BE49-F238E27FC236}">
                    <a16:creationId xmlns:a16="http://schemas.microsoft.com/office/drawing/2014/main" id="{20CC4F59-8948-C388-55A3-D472C2F1B43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5" name="矩形 284">
                <a:extLst>
                  <a:ext uri="{FF2B5EF4-FFF2-40B4-BE49-F238E27FC236}">
                    <a16:creationId xmlns:a16="http://schemas.microsoft.com/office/drawing/2014/main" id="{9525CF5C-386D-8AC3-CA06-48A4E67BF3F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86" name="组合 285">
              <a:extLst>
                <a:ext uri="{FF2B5EF4-FFF2-40B4-BE49-F238E27FC236}">
                  <a16:creationId xmlns:a16="http://schemas.microsoft.com/office/drawing/2014/main" id="{5EF794B9-0CED-3E8D-D6E6-F67DACDDAE69}"/>
                </a:ext>
              </a:extLst>
            </p:cNvPr>
            <p:cNvGrpSpPr/>
            <p:nvPr/>
          </p:nvGrpSpPr>
          <p:grpSpPr>
            <a:xfrm>
              <a:off x="5197605" y="5464543"/>
              <a:ext cx="894519" cy="298173"/>
              <a:chOff x="3557379" y="3188289"/>
              <a:chExt cx="894519" cy="298173"/>
            </a:xfrm>
          </p:grpSpPr>
          <p:sp>
            <p:nvSpPr>
              <p:cNvPr id="287" name="矩形 286">
                <a:extLst>
                  <a:ext uri="{FF2B5EF4-FFF2-40B4-BE49-F238E27FC236}">
                    <a16:creationId xmlns:a16="http://schemas.microsoft.com/office/drawing/2014/main" id="{350F7AC1-8D43-3889-C1F2-1D85150CDF5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8" name="矩形 287">
                <a:extLst>
                  <a:ext uri="{FF2B5EF4-FFF2-40B4-BE49-F238E27FC236}">
                    <a16:creationId xmlns:a16="http://schemas.microsoft.com/office/drawing/2014/main" id="{DC1D7D6D-5CC5-EA62-1F8A-F94F1F97DE8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9" name="矩形 288">
                <a:extLst>
                  <a:ext uri="{FF2B5EF4-FFF2-40B4-BE49-F238E27FC236}">
                    <a16:creationId xmlns:a16="http://schemas.microsoft.com/office/drawing/2014/main" id="{3E5EB157-3107-30D1-F89D-AC718D24771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0" name="组合 289">
              <a:extLst>
                <a:ext uri="{FF2B5EF4-FFF2-40B4-BE49-F238E27FC236}">
                  <a16:creationId xmlns:a16="http://schemas.microsoft.com/office/drawing/2014/main" id="{19E657FC-0124-263A-CAB9-AD06DEA28553}"/>
                </a:ext>
              </a:extLst>
            </p:cNvPr>
            <p:cNvGrpSpPr/>
            <p:nvPr/>
          </p:nvGrpSpPr>
          <p:grpSpPr>
            <a:xfrm>
              <a:off x="6092124" y="5464543"/>
              <a:ext cx="894519" cy="298173"/>
              <a:chOff x="3557379" y="3188289"/>
              <a:chExt cx="894519" cy="298173"/>
            </a:xfrm>
          </p:grpSpPr>
          <p:sp>
            <p:nvSpPr>
              <p:cNvPr id="291" name="矩形 290">
                <a:extLst>
                  <a:ext uri="{FF2B5EF4-FFF2-40B4-BE49-F238E27FC236}">
                    <a16:creationId xmlns:a16="http://schemas.microsoft.com/office/drawing/2014/main" id="{622686B6-AB82-85B7-33BD-6EEF0CC59D9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2" name="矩形 291">
                <a:extLst>
                  <a:ext uri="{FF2B5EF4-FFF2-40B4-BE49-F238E27FC236}">
                    <a16:creationId xmlns:a16="http://schemas.microsoft.com/office/drawing/2014/main" id="{AF50C9DB-C211-8136-30DB-3A0BFBF59D6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3" name="矩形 292">
                <a:extLst>
                  <a:ext uri="{FF2B5EF4-FFF2-40B4-BE49-F238E27FC236}">
                    <a16:creationId xmlns:a16="http://schemas.microsoft.com/office/drawing/2014/main" id="{4266EE70-EDE9-7A6C-94DE-2AB5E857A68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4" name="组合 293">
              <a:extLst>
                <a:ext uri="{FF2B5EF4-FFF2-40B4-BE49-F238E27FC236}">
                  <a16:creationId xmlns:a16="http://schemas.microsoft.com/office/drawing/2014/main" id="{15E4C1A6-9C99-4EAE-9DC6-F73B365366C0}"/>
                </a:ext>
              </a:extLst>
            </p:cNvPr>
            <p:cNvGrpSpPr/>
            <p:nvPr/>
          </p:nvGrpSpPr>
          <p:grpSpPr>
            <a:xfrm>
              <a:off x="6986643" y="5463730"/>
              <a:ext cx="894519" cy="298173"/>
              <a:chOff x="3557379" y="3188289"/>
              <a:chExt cx="894519" cy="298173"/>
            </a:xfrm>
          </p:grpSpPr>
          <p:sp>
            <p:nvSpPr>
              <p:cNvPr id="295" name="矩形 294">
                <a:extLst>
                  <a:ext uri="{FF2B5EF4-FFF2-40B4-BE49-F238E27FC236}">
                    <a16:creationId xmlns:a16="http://schemas.microsoft.com/office/drawing/2014/main" id="{49BDE1D8-AF74-C401-A061-3874EB906E8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6" name="矩形 295">
                <a:extLst>
                  <a:ext uri="{FF2B5EF4-FFF2-40B4-BE49-F238E27FC236}">
                    <a16:creationId xmlns:a16="http://schemas.microsoft.com/office/drawing/2014/main" id="{CF5BB76D-A4AE-5490-9E13-E6E90EAA3B8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7" name="矩形 296">
                <a:extLst>
                  <a:ext uri="{FF2B5EF4-FFF2-40B4-BE49-F238E27FC236}">
                    <a16:creationId xmlns:a16="http://schemas.microsoft.com/office/drawing/2014/main" id="{4A5EBB43-7F11-911A-95B1-F3E4EA80A77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8" name="组合 297">
              <a:extLst>
                <a:ext uri="{FF2B5EF4-FFF2-40B4-BE49-F238E27FC236}">
                  <a16:creationId xmlns:a16="http://schemas.microsoft.com/office/drawing/2014/main" id="{9296439F-328F-8F0A-A5E0-3FFF84F2DBCB}"/>
                </a:ext>
              </a:extLst>
            </p:cNvPr>
            <p:cNvGrpSpPr/>
            <p:nvPr/>
          </p:nvGrpSpPr>
          <p:grpSpPr>
            <a:xfrm>
              <a:off x="7881162" y="5464543"/>
              <a:ext cx="894519" cy="298173"/>
              <a:chOff x="3557379" y="3188289"/>
              <a:chExt cx="894519" cy="298173"/>
            </a:xfrm>
          </p:grpSpPr>
          <p:sp>
            <p:nvSpPr>
              <p:cNvPr id="299" name="矩形 298">
                <a:extLst>
                  <a:ext uri="{FF2B5EF4-FFF2-40B4-BE49-F238E27FC236}">
                    <a16:creationId xmlns:a16="http://schemas.microsoft.com/office/drawing/2014/main" id="{2F5E1CD4-7FC6-7490-A54C-C30114A7B52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0" name="矩形 299">
                <a:extLst>
                  <a:ext uri="{FF2B5EF4-FFF2-40B4-BE49-F238E27FC236}">
                    <a16:creationId xmlns:a16="http://schemas.microsoft.com/office/drawing/2014/main" id="{DDC38F86-144F-6F02-C5F3-0C3997ED9D2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1" name="矩形 300">
                <a:extLst>
                  <a:ext uri="{FF2B5EF4-FFF2-40B4-BE49-F238E27FC236}">
                    <a16:creationId xmlns:a16="http://schemas.microsoft.com/office/drawing/2014/main" id="{F5C3B9AF-11EB-7BEE-0005-F2C452185F4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2" name="组合 301">
              <a:extLst>
                <a:ext uri="{FF2B5EF4-FFF2-40B4-BE49-F238E27FC236}">
                  <a16:creationId xmlns:a16="http://schemas.microsoft.com/office/drawing/2014/main" id="{CE937BA0-8E84-2372-8797-FC98659D04D8}"/>
                </a:ext>
              </a:extLst>
            </p:cNvPr>
            <p:cNvGrpSpPr/>
            <p:nvPr/>
          </p:nvGrpSpPr>
          <p:grpSpPr>
            <a:xfrm>
              <a:off x="8775681" y="5463730"/>
              <a:ext cx="894519" cy="298173"/>
              <a:chOff x="3557379" y="3188289"/>
              <a:chExt cx="894519" cy="298173"/>
            </a:xfrm>
          </p:grpSpPr>
          <p:sp>
            <p:nvSpPr>
              <p:cNvPr id="303" name="矩形 302">
                <a:extLst>
                  <a:ext uri="{FF2B5EF4-FFF2-40B4-BE49-F238E27FC236}">
                    <a16:creationId xmlns:a16="http://schemas.microsoft.com/office/drawing/2014/main" id="{2E3FC11B-C857-2DCA-E90E-EF557EC547D2}"/>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4" name="矩形 303">
                <a:extLst>
                  <a:ext uri="{FF2B5EF4-FFF2-40B4-BE49-F238E27FC236}">
                    <a16:creationId xmlns:a16="http://schemas.microsoft.com/office/drawing/2014/main" id="{66E20028-1F25-2F41-D333-9C7A9DC5807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5" name="矩形 304">
                <a:extLst>
                  <a:ext uri="{FF2B5EF4-FFF2-40B4-BE49-F238E27FC236}">
                    <a16:creationId xmlns:a16="http://schemas.microsoft.com/office/drawing/2014/main" id="{C86BE932-9132-6F9C-3448-CCB9F11620FF}"/>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08" name="文本框 307">
            <a:extLst>
              <a:ext uri="{FF2B5EF4-FFF2-40B4-BE49-F238E27FC236}">
                <a16:creationId xmlns:a16="http://schemas.microsoft.com/office/drawing/2014/main" id="{3E1D3ABA-C147-730F-3D49-C7727E5BAD07}"/>
              </a:ext>
            </a:extLst>
          </p:cNvPr>
          <p:cNvSpPr txBox="1"/>
          <p:nvPr/>
        </p:nvSpPr>
        <p:spPr>
          <a:xfrm>
            <a:off x="11262263" y="1031480"/>
            <a:ext cx="456241" cy="369332"/>
          </a:xfrm>
          <a:prstGeom prst="rect">
            <a:avLst/>
          </a:prstGeom>
          <a:noFill/>
        </p:spPr>
        <p:txBody>
          <a:bodyPr wrap="square" rtlCol="0">
            <a:spAutoFit/>
          </a:bodyPr>
          <a:lstStyle/>
          <a:p>
            <a:r>
              <a:rPr lang="en-US" altLang="zh-CN" dirty="0">
                <a:latin typeface="Consolas" panose="020B0609020204030204" pitchFamily="49" charset="0"/>
              </a:rPr>
              <a:t>W</a:t>
            </a:r>
            <a:r>
              <a:rPr lang="en-US" altLang="zh-CN" baseline="30000" dirty="0">
                <a:latin typeface="Consolas" panose="020B0609020204030204" pitchFamily="49" charset="0"/>
              </a:rPr>
              <a:t>1</a:t>
            </a:r>
            <a:endParaRPr lang="zh-CN" altLang="en-US" baseline="30000" dirty="0">
              <a:latin typeface="Consolas" panose="020B0609020204030204" pitchFamily="49" charset="0"/>
            </a:endParaRPr>
          </a:p>
        </p:txBody>
      </p:sp>
      <p:sp>
        <p:nvSpPr>
          <p:cNvPr id="309" name="文本框 308">
            <a:extLst>
              <a:ext uri="{FF2B5EF4-FFF2-40B4-BE49-F238E27FC236}">
                <a16:creationId xmlns:a16="http://schemas.microsoft.com/office/drawing/2014/main" id="{7462C51C-6AD8-F9D6-DF6A-5A3FE91E4795}"/>
              </a:ext>
            </a:extLst>
          </p:cNvPr>
          <p:cNvSpPr txBox="1"/>
          <p:nvPr/>
        </p:nvSpPr>
        <p:spPr>
          <a:xfrm>
            <a:off x="821708" y="5252243"/>
            <a:ext cx="2083254" cy="369332"/>
          </a:xfrm>
          <a:prstGeom prst="rect">
            <a:avLst/>
          </a:prstGeom>
          <a:noFill/>
        </p:spPr>
        <p:txBody>
          <a:bodyPr wrap="square" rtlCol="0">
            <a:spAutoFit/>
          </a:bodyPr>
          <a:lstStyle/>
          <a:p>
            <a:r>
              <a:rPr lang="en-US" altLang="zh-CN" dirty="0" err="1"/>
              <a:t>Concat</a:t>
            </a:r>
            <a:r>
              <a:rPr lang="en-US" altLang="zh-CN" dirty="0"/>
              <a:t> × </a:t>
            </a:r>
            <a:r>
              <a:rPr lang="en-US" altLang="zh-CN" dirty="0">
                <a:latin typeface="Consolas" panose="020B0609020204030204" pitchFamily="49" charset="0"/>
              </a:rPr>
              <a:t>W</a:t>
            </a:r>
            <a:r>
              <a:rPr lang="en-US" altLang="zh-CN" baseline="30000" dirty="0">
                <a:latin typeface="Consolas" panose="020B0609020204030204" pitchFamily="49" charset="0"/>
              </a:rPr>
              <a:t>1</a:t>
            </a:r>
            <a:endParaRPr lang="zh-CN" altLang="en-US" baseline="30000" dirty="0">
              <a:latin typeface="Consolas" panose="020B0609020204030204" pitchFamily="49" charset="0"/>
            </a:endParaRPr>
          </a:p>
        </p:txBody>
      </p:sp>
      <p:grpSp>
        <p:nvGrpSpPr>
          <p:cNvPr id="310" name="组合 309">
            <a:extLst>
              <a:ext uri="{FF2B5EF4-FFF2-40B4-BE49-F238E27FC236}">
                <a16:creationId xmlns:a16="http://schemas.microsoft.com/office/drawing/2014/main" id="{857538B5-6EEF-BCC3-4364-BCCD5A9D54B8}"/>
              </a:ext>
            </a:extLst>
          </p:cNvPr>
          <p:cNvGrpSpPr/>
          <p:nvPr/>
        </p:nvGrpSpPr>
        <p:grpSpPr>
          <a:xfrm rot="5400000">
            <a:off x="9067459" y="3646408"/>
            <a:ext cx="4578683" cy="187549"/>
            <a:chOff x="2514048" y="5463730"/>
            <a:chExt cx="7156152" cy="299799"/>
          </a:xfrm>
        </p:grpSpPr>
        <p:grpSp>
          <p:nvGrpSpPr>
            <p:cNvPr id="311" name="组合 310">
              <a:extLst>
                <a:ext uri="{FF2B5EF4-FFF2-40B4-BE49-F238E27FC236}">
                  <a16:creationId xmlns:a16="http://schemas.microsoft.com/office/drawing/2014/main" id="{69803270-8B8A-F1A9-4B7E-B9ED3DA920AA}"/>
                </a:ext>
              </a:extLst>
            </p:cNvPr>
            <p:cNvGrpSpPr/>
            <p:nvPr/>
          </p:nvGrpSpPr>
          <p:grpSpPr>
            <a:xfrm>
              <a:off x="2514048" y="5465356"/>
              <a:ext cx="894519" cy="298173"/>
              <a:chOff x="3557379" y="3188289"/>
              <a:chExt cx="894519" cy="298173"/>
            </a:xfrm>
          </p:grpSpPr>
          <p:sp>
            <p:nvSpPr>
              <p:cNvPr id="340" name="矩形 339">
                <a:extLst>
                  <a:ext uri="{FF2B5EF4-FFF2-40B4-BE49-F238E27FC236}">
                    <a16:creationId xmlns:a16="http://schemas.microsoft.com/office/drawing/2014/main" id="{B5955FDB-0765-7A8D-1084-093E673C7023}"/>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1" name="矩形 340">
                <a:extLst>
                  <a:ext uri="{FF2B5EF4-FFF2-40B4-BE49-F238E27FC236}">
                    <a16:creationId xmlns:a16="http://schemas.microsoft.com/office/drawing/2014/main" id="{57681093-1721-82EF-9CD0-D5B973CE303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2" name="矩形 341">
                <a:extLst>
                  <a:ext uri="{FF2B5EF4-FFF2-40B4-BE49-F238E27FC236}">
                    <a16:creationId xmlns:a16="http://schemas.microsoft.com/office/drawing/2014/main" id="{8C9EB076-82C6-1ED5-7B5D-368CF936339C}"/>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2" name="组合 311">
              <a:extLst>
                <a:ext uri="{FF2B5EF4-FFF2-40B4-BE49-F238E27FC236}">
                  <a16:creationId xmlns:a16="http://schemas.microsoft.com/office/drawing/2014/main" id="{E8CF5A5C-7864-7473-5C37-A0FF5B924511}"/>
                </a:ext>
              </a:extLst>
            </p:cNvPr>
            <p:cNvGrpSpPr/>
            <p:nvPr/>
          </p:nvGrpSpPr>
          <p:grpSpPr>
            <a:xfrm>
              <a:off x="3408567" y="5464543"/>
              <a:ext cx="894519" cy="298173"/>
              <a:chOff x="3557379" y="3188289"/>
              <a:chExt cx="894519" cy="298173"/>
            </a:xfrm>
          </p:grpSpPr>
          <p:sp>
            <p:nvSpPr>
              <p:cNvPr id="337" name="矩形 336">
                <a:extLst>
                  <a:ext uri="{FF2B5EF4-FFF2-40B4-BE49-F238E27FC236}">
                    <a16:creationId xmlns:a16="http://schemas.microsoft.com/office/drawing/2014/main" id="{0164C6A1-5BDE-B4C1-53A3-CFDADCE905C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8" name="矩形 337">
                <a:extLst>
                  <a:ext uri="{FF2B5EF4-FFF2-40B4-BE49-F238E27FC236}">
                    <a16:creationId xmlns:a16="http://schemas.microsoft.com/office/drawing/2014/main" id="{BEE55759-70D5-D2F6-8463-D0B07C109F84}"/>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9" name="矩形 338">
                <a:extLst>
                  <a:ext uri="{FF2B5EF4-FFF2-40B4-BE49-F238E27FC236}">
                    <a16:creationId xmlns:a16="http://schemas.microsoft.com/office/drawing/2014/main" id="{A93E06B5-DC78-001A-B5CB-568BF20D82A6}"/>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3" name="组合 312">
              <a:extLst>
                <a:ext uri="{FF2B5EF4-FFF2-40B4-BE49-F238E27FC236}">
                  <a16:creationId xmlns:a16="http://schemas.microsoft.com/office/drawing/2014/main" id="{095D0F19-FAF9-DB16-0283-6B01996A16E3}"/>
                </a:ext>
              </a:extLst>
            </p:cNvPr>
            <p:cNvGrpSpPr/>
            <p:nvPr/>
          </p:nvGrpSpPr>
          <p:grpSpPr>
            <a:xfrm>
              <a:off x="4303086" y="5465356"/>
              <a:ext cx="894519" cy="298173"/>
              <a:chOff x="3557379" y="3188289"/>
              <a:chExt cx="894519" cy="298173"/>
            </a:xfrm>
          </p:grpSpPr>
          <p:sp>
            <p:nvSpPr>
              <p:cNvPr id="334" name="矩形 333">
                <a:extLst>
                  <a:ext uri="{FF2B5EF4-FFF2-40B4-BE49-F238E27FC236}">
                    <a16:creationId xmlns:a16="http://schemas.microsoft.com/office/drawing/2014/main" id="{A8E644A7-26E3-9CB8-2615-0A3E1156CF4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5" name="矩形 334">
                <a:extLst>
                  <a:ext uri="{FF2B5EF4-FFF2-40B4-BE49-F238E27FC236}">
                    <a16:creationId xmlns:a16="http://schemas.microsoft.com/office/drawing/2014/main" id="{DB5719D5-A7AC-063A-1744-A8C9072B32E5}"/>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6" name="矩形 335">
                <a:extLst>
                  <a:ext uri="{FF2B5EF4-FFF2-40B4-BE49-F238E27FC236}">
                    <a16:creationId xmlns:a16="http://schemas.microsoft.com/office/drawing/2014/main" id="{23F0E87E-C000-E148-DF08-F9FCAFEC714E}"/>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4" name="组合 313">
              <a:extLst>
                <a:ext uri="{FF2B5EF4-FFF2-40B4-BE49-F238E27FC236}">
                  <a16:creationId xmlns:a16="http://schemas.microsoft.com/office/drawing/2014/main" id="{0AB67AD2-B39C-D179-D8A5-211B7EAA8764}"/>
                </a:ext>
              </a:extLst>
            </p:cNvPr>
            <p:cNvGrpSpPr/>
            <p:nvPr/>
          </p:nvGrpSpPr>
          <p:grpSpPr>
            <a:xfrm>
              <a:off x="5197605" y="5464543"/>
              <a:ext cx="894519" cy="298173"/>
              <a:chOff x="3557379" y="3188289"/>
              <a:chExt cx="894519" cy="298173"/>
            </a:xfrm>
          </p:grpSpPr>
          <p:sp>
            <p:nvSpPr>
              <p:cNvPr id="331" name="矩形 330">
                <a:extLst>
                  <a:ext uri="{FF2B5EF4-FFF2-40B4-BE49-F238E27FC236}">
                    <a16:creationId xmlns:a16="http://schemas.microsoft.com/office/drawing/2014/main" id="{237EAFB9-4F72-2E49-D94E-69B996E20D0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2" name="矩形 331">
                <a:extLst>
                  <a:ext uri="{FF2B5EF4-FFF2-40B4-BE49-F238E27FC236}">
                    <a16:creationId xmlns:a16="http://schemas.microsoft.com/office/drawing/2014/main" id="{82764957-77B1-F54A-51EF-97801066698E}"/>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3" name="矩形 332">
                <a:extLst>
                  <a:ext uri="{FF2B5EF4-FFF2-40B4-BE49-F238E27FC236}">
                    <a16:creationId xmlns:a16="http://schemas.microsoft.com/office/drawing/2014/main" id="{B1D0C739-C3EE-0C8C-CCFD-249514538A7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5" name="组合 314">
              <a:extLst>
                <a:ext uri="{FF2B5EF4-FFF2-40B4-BE49-F238E27FC236}">
                  <a16:creationId xmlns:a16="http://schemas.microsoft.com/office/drawing/2014/main" id="{A8DA6881-26F6-B2E3-073C-9B1723FDEC66}"/>
                </a:ext>
              </a:extLst>
            </p:cNvPr>
            <p:cNvGrpSpPr/>
            <p:nvPr/>
          </p:nvGrpSpPr>
          <p:grpSpPr>
            <a:xfrm>
              <a:off x="6092124" y="5464543"/>
              <a:ext cx="894519" cy="298173"/>
              <a:chOff x="3557379" y="3188289"/>
              <a:chExt cx="894519" cy="298173"/>
            </a:xfrm>
          </p:grpSpPr>
          <p:sp>
            <p:nvSpPr>
              <p:cNvPr id="328" name="矩形 327">
                <a:extLst>
                  <a:ext uri="{FF2B5EF4-FFF2-40B4-BE49-F238E27FC236}">
                    <a16:creationId xmlns:a16="http://schemas.microsoft.com/office/drawing/2014/main" id="{7103BD78-35E6-5066-2B8A-71696BA8195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9" name="矩形 328">
                <a:extLst>
                  <a:ext uri="{FF2B5EF4-FFF2-40B4-BE49-F238E27FC236}">
                    <a16:creationId xmlns:a16="http://schemas.microsoft.com/office/drawing/2014/main" id="{6E32B55E-8CFF-B307-4C6E-3176F240B61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0" name="矩形 329">
                <a:extLst>
                  <a:ext uri="{FF2B5EF4-FFF2-40B4-BE49-F238E27FC236}">
                    <a16:creationId xmlns:a16="http://schemas.microsoft.com/office/drawing/2014/main" id="{4B10DEF5-E349-78FA-C036-36B6132AF4C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6" name="组合 315">
              <a:extLst>
                <a:ext uri="{FF2B5EF4-FFF2-40B4-BE49-F238E27FC236}">
                  <a16:creationId xmlns:a16="http://schemas.microsoft.com/office/drawing/2014/main" id="{2FD4E676-B300-7989-5298-DD565747C617}"/>
                </a:ext>
              </a:extLst>
            </p:cNvPr>
            <p:cNvGrpSpPr/>
            <p:nvPr/>
          </p:nvGrpSpPr>
          <p:grpSpPr>
            <a:xfrm>
              <a:off x="6986643" y="5463730"/>
              <a:ext cx="894519" cy="298173"/>
              <a:chOff x="3557379" y="3188289"/>
              <a:chExt cx="894519" cy="298173"/>
            </a:xfrm>
          </p:grpSpPr>
          <p:sp>
            <p:nvSpPr>
              <p:cNvPr id="325" name="矩形 324">
                <a:extLst>
                  <a:ext uri="{FF2B5EF4-FFF2-40B4-BE49-F238E27FC236}">
                    <a16:creationId xmlns:a16="http://schemas.microsoft.com/office/drawing/2014/main" id="{7A1B4DD9-FC75-7E73-ACF0-773886D1C2A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6" name="矩形 325">
                <a:extLst>
                  <a:ext uri="{FF2B5EF4-FFF2-40B4-BE49-F238E27FC236}">
                    <a16:creationId xmlns:a16="http://schemas.microsoft.com/office/drawing/2014/main" id="{41AD0E1D-6971-C8A7-9E81-449BA20318B9}"/>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7" name="矩形 326">
                <a:extLst>
                  <a:ext uri="{FF2B5EF4-FFF2-40B4-BE49-F238E27FC236}">
                    <a16:creationId xmlns:a16="http://schemas.microsoft.com/office/drawing/2014/main" id="{BD6C56F2-8291-99AF-EE6D-862F3E69BFD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7" name="组合 316">
              <a:extLst>
                <a:ext uri="{FF2B5EF4-FFF2-40B4-BE49-F238E27FC236}">
                  <a16:creationId xmlns:a16="http://schemas.microsoft.com/office/drawing/2014/main" id="{EBD5F9DE-94FC-C4D9-7B88-C1D7789D7780}"/>
                </a:ext>
              </a:extLst>
            </p:cNvPr>
            <p:cNvGrpSpPr/>
            <p:nvPr/>
          </p:nvGrpSpPr>
          <p:grpSpPr>
            <a:xfrm>
              <a:off x="7881162" y="5464543"/>
              <a:ext cx="894519" cy="298173"/>
              <a:chOff x="3557379" y="3188289"/>
              <a:chExt cx="894519" cy="298173"/>
            </a:xfrm>
          </p:grpSpPr>
          <p:sp>
            <p:nvSpPr>
              <p:cNvPr id="322" name="矩形 321">
                <a:extLst>
                  <a:ext uri="{FF2B5EF4-FFF2-40B4-BE49-F238E27FC236}">
                    <a16:creationId xmlns:a16="http://schemas.microsoft.com/office/drawing/2014/main" id="{FC96A477-53F3-50B9-2CFF-B241302A99C4}"/>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3" name="矩形 322">
                <a:extLst>
                  <a:ext uri="{FF2B5EF4-FFF2-40B4-BE49-F238E27FC236}">
                    <a16:creationId xmlns:a16="http://schemas.microsoft.com/office/drawing/2014/main" id="{EC8267FE-BE46-67DD-A60A-5C747DC32683}"/>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4" name="矩形 323">
                <a:extLst>
                  <a:ext uri="{FF2B5EF4-FFF2-40B4-BE49-F238E27FC236}">
                    <a16:creationId xmlns:a16="http://schemas.microsoft.com/office/drawing/2014/main" id="{3F6F4B26-7C93-D749-D1D8-187D3DECC3C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8" name="组合 317">
              <a:extLst>
                <a:ext uri="{FF2B5EF4-FFF2-40B4-BE49-F238E27FC236}">
                  <a16:creationId xmlns:a16="http://schemas.microsoft.com/office/drawing/2014/main" id="{5678A2E6-779F-B652-E27F-FC520A119DD1}"/>
                </a:ext>
              </a:extLst>
            </p:cNvPr>
            <p:cNvGrpSpPr/>
            <p:nvPr/>
          </p:nvGrpSpPr>
          <p:grpSpPr>
            <a:xfrm>
              <a:off x="8775681" y="5463730"/>
              <a:ext cx="894519" cy="298173"/>
              <a:chOff x="3557379" y="3188289"/>
              <a:chExt cx="894519" cy="298173"/>
            </a:xfrm>
          </p:grpSpPr>
          <p:sp>
            <p:nvSpPr>
              <p:cNvPr id="319" name="矩形 318">
                <a:extLst>
                  <a:ext uri="{FF2B5EF4-FFF2-40B4-BE49-F238E27FC236}">
                    <a16:creationId xmlns:a16="http://schemas.microsoft.com/office/drawing/2014/main" id="{5C776C36-69E9-15D1-7F6D-CCBC4AE9CF3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0" name="矩形 319">
                <a:extLst>
                  <a:ext uri="{FF2B5EF4-FFF2-40B4-BE49-F238E27FC236}">
                    <a16:creationId xmlns:a16="http://schemas.microsoft.com/office/drawing/2014/main" id="{C2CC0072-ABAB-2196-245C-A38DEF73AB1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1" name="矩形 320">
                <a:extLst>
                  <a:ext uri="{FF2B5EF4-FFF2-40B4-BE49-F238E27FC236}">
                    <a16:creationId xmlns:a16="http://schemas.microsoft.com/office/drawing/2014/main" id="{CC0A6D2B-8882-2045-9DBC-FA28A9A2B72F}"/>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43" name="组合 342">
            <a:extLst>
              <a:ext uri="{FF2B5EF4-FFF2-40B4-BE49-F238E27FC236}">
                <a16:creationId xmlns:a16="http://schemas.microsoft.com/office/drawing/2014/main" id="{E751A406-7C3F-178F-56AD-C912841D5BEA}"/>
              </a:ext>
            </a:extLst>
          </p:cNvPr>
          <p:cNvGrpSpPr/>
          <p:nvPr/>
        </p:nvGrpSpPr>
        <p:grpSpPr>
          <a:xfrm rot="5400000">
            <a:off x="9244030" y="3646406"/>
            <a:ext cx="4578683" cy="187549"/>
            <a:chOff x="2514048" y="5463730"/>
            <a:chExt cx="7156152" cy="299799"/>
          </a:xfrm>
        </p:grpSpPr>
        <p:grpSp>
          <p:nvGrpSpPr>
            <p:cNvPr id="344" name="组合 343">
              <a:extLst>
                <a:ext uri="{FF2B5EF4-FFF2-40B4-BE49-F238E27FC236}">
                  <a16:creationId xmlns:a16="http://schemas.microsoft.com/office/drawing/2014/main" id="{836D2AD3-FC87-51D5-F9CF-14A8F228522D}"/>
                </a:ext>
              </a:extLst>
            </p:cNvPr>
            <p:cNvGrpSpPr/>
            <p:nvPr/>
          </p:nvGrpSpPr>
          <p:grpSpPr>
            <a:xfrm>
              <a:off x="2514048" y="5465356"/>
              <a:ext cx="894519" cy="298173"/>
              <a:chOff x="3557379" y="3188289"/>
              <a:chExt cx="894519" cy="298173"/>
            </a:xfrm>
          </p:grpSpPr>
          <p:sp>
            <p:nvSpPr>
              <p:cNvPr id="373" name="矩形 372">
                <a:extLst>
                  <a:ext uri="{FF2B5EF4-FFF2-40B4-BE49-F238E27FC236}">
                    <a16:creationId xmlns:a16="http://schemas.microsoft.com/office/drawing/2014/main" id="{68F95D65-5842-770F-E93D-CEEEEE59908D}"/>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4" name="矩形 373">
                <a:extLst>
                  <a:ext uri="{FF2B5EF4-FFF2-40B4-BE49-F238E27FC236}">
                    <a16:creationId xmlns:a16="http://schemas.microsoft.com/office/drawing/2014/main" id="{D0D49C0F-5CBA-DE61-035C-F85CBEE7611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5" name="矩形 374">
                <a:extLst>
                  <a:ext uri="{FF2B5EF4-FFF2-40B4-BE49-F238E27FC236}">
                    <a16:creationId xmlns:a16="http://schemas.microsoft.com/office/drawing/2014/main" id="{A8E33473-284A-C6FD-CDBB-D4E5AFDB615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5" name="组合 344">
              <a:extLst>
                <a:ext uri="{FF2B5EF4-FFF2-40B4-BE49-F238E27FC236}">
                  <a16:creationId xmlns:a16="http://schemas.microsoft.com/office/drawing/2014/main" id="{C99189FA-4845-F479-769B-372868709546}"/>
                </a:ext>
              </a:extLst>
            </p:cNvPr>
            <p:cNvGrpSpPr/>
            <p:nvPr/>
          </p:nvGrpSpPr>
          <p:grpSpPr>
            <a:xfrm>
              <a:off x="3408567" y="5464543"/>
              <a:ext cx="894519" cy="298173"/>
              <a:chOff x="3557379" y="3188289"/>
              <a:chExt cx="894519" cy="298173"/>
            </a:xfrm>
          </p:grpSpPr>
          <p:sp>
            <p:nvSpPr>
              <p:cNvPr id="370" name="矩形 369">
                <a:extLst>
                  <a:ext uri="{FF2B5EF4-FFF2-40B4-BE49-F238E27FC236}">
                    <a16:creationId xmlns:a16="http://schemas.microsoft.com/office/drawing/2014/main" id="{84BCC124-D98C-58AA-A583-4A251F10F625}"/>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1" name="矩形 370">
                <a:extLst>
                  <a:ext uri="{FF2B5EF4-FFF2-40B4-BE49-F238E27FC236}">
                    <a16:creationId xmlns:a16="http://schemas.microsoft.com/office/drawing/2014/main" id="{13F65D63-F81F-C57B-7ED9-CC92ECB822C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2" name="矩形 371">
                <a:extLst>
                  <a:ext uri="{FF2B5EF4-FFF2-40B4-BE49-F238E27FC236}">
                    <a16:creationId xmlns:a16="http://schemas.microsoft.com/office/drawing/2014/main" id="{474E4775-71C9-F8CE-92FC-D6E9C62FD61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6" name="组合 345">
              <a:extLst>
                <a:ext uri="{FF2B5EF4-FFF2-40B4-BE49-F238E27FC236}">
                  <a16:creationId xmlns:a16="http://schemas.microsoft.com/office/drawing/2014/main" id="{3445FF52-98B2-97DF-95DB-13815D52F2E4}"/>
                </a:ext>
              </a:extLst>
            </p:cNvPr>
            <p:cNvGrpSpPr/>
            <p:nvPr/>
          </p:nvGrpSpPr>
          <p:grpSpPr>
            <a:xfrm>
              <a:off x="4303086" y="5465356"/>
              <a:ext cx="894519" cy="298173"/>
              <a:chOff x="3557379" y="3188289"/>
              <a:chExt cx="894519" cy="298173"/>
            </a:xfrm>
          </p:grpSpPr>
          <p:sp>
            <p:nvSpPr>
              <p:cNvPr id="367" name="矩形 366">
                <a:extLst>
                  <a:ext uri="{FF2B5EF4-FFF2-40B4-BE49-F238E27FC236}">
                    <a16:creationId xmlns:a16="http://schemas.microsoft.com/office/drawing/2014/main" id="{BF8C3718-9F6A-3BBA-A10A-D819AAEFE57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8" name="矩形 367">
                <a:extLst>
                  <a:ext uri="{FF2B5EF4-FFF2-40B4-BE49-F238E27FC236}">
                    <a16:creationId xmlns:a16="http://schemas.microsoft.com/office/drawing/2014/main" id="{928B36FE-B85F-5E0D-984C-7D10FD938E0E}"/>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9" name="矩形 368">
                <a:extLst>
                  <a:ext uri="{FF2B5EF4-FFF2-40B4-BE49-F238E27FC236}">
                    <a16:creationId xmlns:a16="http://schemas.microsoft.com/office/drawing/2014/main" id="{C698D576-D130-E419-7909-1A662978F3E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7" name="组合 346">
              <a:extLst>
                <a:ext uri="{FF2B5EF4-FFF2-40B4-BE49-F238E27FC236}">
                  <a16:creationId xmlns:a16="http://schemas.microsoft.com/office/drawing/2014/main" id="{B472F7D9-D3B3-BB60-2B05-720232D3BF01}"/>
                </a:ext>
              </a:extLst>
            </p:cNvPr>
            <p:cNvGrpSpPr/>
            <p:nvPr/>
          </p:nvGrpSpPr>
          <p:grpSpPr>
            <a:xfrm>
              <a:off x="5197605" y="5464543"/>
              <a:ext cx="894519" cy="298173"/>
              <a:chOff x="3557379" y="3188289"/>
              <a:chExt cx="894519" cy="298173"/>
            </a:xfrm>
          </p:grpSpPr>
          <p:sp>
            <p:nvSpPr>
              <p:cNvPr id="364" name="矩形 363">
                <a:extLst>
                  <a:ext uri="{FF2B5EF4-FFF2-40B4-BE49-F238E27FC236}">
                    <a16:creationId xmlns:a16="http://schemas.microsoft.com/office/drawing/2014/main" id="{D9E436A4-301A-4B4B-41E1-EA7D114C3FC0}"/>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5" name="矩形 364">
                <a:extLst>
                  <a:ext uri="{FF2B5EF4-FFF2-40B4-BE49-F238E27FC236}">
                    <a16:creationId xmlns:a16="http://schemas.microsoft.com/office/drawing/2014/main" id="{42BB68F5-B399-CB63-3AB6-23F8D5B6C85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6" name="矩形 365">
                <a:extLst>
                  <a:ext uri="{FF2B5EF4-FFF2-40B4-BE49-F238E27FC236}">
                    <a16:creationId xmlns:a16="http://schemas.microsoft.com/office/drawing/2014/main" id="{F4F2818B-EB03-90C1-EE67-EA6195AB888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8" name="组合 347">
              <a:extLst>
                <a:ext uri="{FF2B5EF4-FFF2-40B4-BE49-F238E27FC236}">
                  <a16:creationId xmlns:a16="http://schemas.microsoft.com/office/drawing/2014/main" id="{DEDDA799-1A5F-E1D5-A5DC-388DB1950B75}"/>
                </a:ext>
              </a:extLst>
            </p:cNvPr>
            <p:cNvGrpSpPr/>
            <p:nvPr/>
          </p:nvGrpSpPr>
          <p:grpSpPr>
            <a:xfrm>
              <a:off x="6092124" y="5464543"/>
              <a:ext cx="894519" cy="298173"/>
              <a:chOff x="3557379" y="3188289"/>
              <a:chExt cx="894519" cy="298173"/>
            </a:xfrm>
          </p:grpSpPr>
          <p:sp>
            <p:nvSpPr>
              <p:cNvPr id="361" name="矩形 360">
                <a:extLst>
                  <a:ext uri="{FF2B5EF4-FFF2-40B4-BE49-F238E27FC236}">
                    <a16:creationId xmlns:a16="http://schemas.microsoft.com/office/drawing/2014/main" id="{C72BA9F2-5AE2-68BC-A811-98A168ED6020}"/>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2" name="矩形 361">
                <a:extLst>
                  <a:ext uri="{FF2B5EF4-FFF2-40B4-BE49-F238E27FC236}">
                    <a16:creationId xmlns:a16="http://schemas.microsoft.com/office/drawing/2014/main" id="{03C6FFAA-E984-29B3-0ACA-DADA123C04BA}"/>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3" name="矩形 362">
                <a:extLst>
                  <a:ext uri="{FF2B5EF4-FFF2-40B4-BE49-F238E27FC236}">
                    <a16:creationId xmlns:a16="http://schemas.microsoft.com/office/drawing/2014/main" id="{E4D2D9E1-22D3-8E68-B6B5-951B97EE3F2B}"/>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9" name="组合 348">
              <a:extLst>
                <a:ext uri="{FF2B5EF4-FFF2-40B4-BE49-F238E27FC236}">
                  <a16:creationId xmlns:a16="http://schemas.microsoft.com/office/drawing/2014/main" id="{55260820-259D-F5F7-E184-DEA2736EB852}"/>
                </a:ext>
              </a:extLst>
            </p:cNvPr>
            <p:cNvGrpSpPr/>
            <p:nvPr/>
          </p:nvGrpSpPr>
          <p:grpSpPr>
            <a:xfrm>
              <a:off x="6986643" y="5463730"/>
              <a:ext cx="894519" cy="298173"/>
              <a:chOff x="3557379" y="3188289"/>
              <a:chExt cx="894519" cy="298173"/>
            </a:xfrm>
          </p:grpSpPr>
          <p:sp>
            <p:nvSpPr>
              <p:cNvPr id="358" name="矩形 357">
                <a:extLst>
                  <a:ext uri="{FF2B5EF4-FFF2-40B4-BE49-F238E27FC236}">
                    <a16:creationId xmlns:a16="http://schemas.microsoft.com/office/drawing/2014/main" id="{5D5E3927-9FC6-A8CC-9234-37B021871BCB}"/>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9" name="矩形 358">
                <a:extLst>
                  <a:ext uri="{FF2B5EF4-FFF2-40B4-BE49-F238E27FC236}">
                    <a16:creationId xmlns:a16="http://schemas.microsoft.com/office/drawing/2014/main" id="{E1490E3E-C2D7-AF6C-1E42-BA038D3EEC3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0" name="矩形 359">
                <a:extLst>
                  <a:ext uri="{FF2B5EF4-FFF2-40B4-BE49-F238E27FC236}">
                    <a16:creationId xmlns:a16="http://schemas.microsoft.com/office/drawing/2014/main" id="{9F753005-EE5B-4208-2F77-FB1957DC0D4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50" name="组合 349">
              <a:extLst>
                <a:ext uri="{FF2B5EF4-FFF2-40B4-BE49-F238E27FC236}">
                  <a16:creationId xmlns:a16="http://schemas.microsoft.com/office/drawing/2014/main" id="{15127C8C-04FF-F7CA-1CE3-40B1A55456B4}"/>
                </a:ext>
              </a:extLst>
            </p:cNvPr>
            <p:cNvGrpSpPr/>
            <p:nvPr/>
          </p:nvGrpSpPr>
          <p:grpSpPr>
            <a:xfrm>
              <a:off x="7881162" y="5464543"/>
              <a:ext cx="894519" cy="298173"/>
              <a:chOff x="3557379" y="3188289"/>
              <a:chExt cx="894519" cy="298173"/>
            </a:xfrm>
          </p:grpSpPr>
          <p:sp>
            <p:nvSpPr>
              <p:cNvPr id="355" name="矩形 354">
                <a:extLst>
                  <a:ext uri="{FF2B5EF4-FFF2-40B4-BE49-F238E27FC236}">
                    <a16:creationId xmlns:a16="http://schemas.microsoft.com/office/drawing/2014/main" id="{16A13081-9966-069F-515A-A837D3C434E3}"/>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6" name="矩形 355">
                <a:extLst>
                  <a:ext uri="{FF2B5EF4-FFF2-40B4-BE49-F238E27FC236}">
                    <a16:creationId xmlns:a16="http://schemas.microsoft.com/office/drawing/2014/main" id="{A5FEAAA9-7330-2EE2-6619-99BDBB728F1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7" name="矩形 356">
                <a:extLst>
                  <a:ext uri="{FF2B5EF4-FFF2-40B4-BE49-F238E27FC236}">
                    <a16:creationId xmlns:a16="http://schemas.microsoft.com/office/drawing/2014/main" id="{1B995BB6-02A7-1288-D001-587585DA6B3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51" name="组合 350">
              <a:extLst>
                <a:ext uri="{FF2B5EF4-FFF2-40B4-BE49-F238E27FC236}">
                  <a16:creationId xmlns:a16="http://schemas.microsoft.com/office/drawing/2014/main" id="{B38221F1-0BD7-6B67-49F7-32DC93ACCF1A}"/>
                </a:ext>
              </a:extLst>
            </p:cNvPr>
            <p:cNvGrpSpPr/>
            <p:nvPr/>
          </p:nvGrpSpPr>
          <p:grpSpPr>
            <a:xfrm>
              <a:off x="8775681" y="5463730"/>
              <a:ext cx="894519" cy="298173"/>
              <a:chOff x="3557379" y="3188289"/>
              <a:chExt cx="894519" cy="298173"/>
            </a:xfrm>
          </p:grpSpPr>
          <p:sp>
            <p:nvSpPr>
              <p:cNvPr id="352" name="矩形 351">
                <a:extLst>
                  <a:ext uri="{FF2B5EF4-FFF2-40B4-BE49-F238E27FC236}">
                    <a16:creationId xmlns:a16="http://schemas.microsoft.com/office/drawing/2014/main" id="{49B221B7-2224-EA66-46BB-2E280D88490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3" name="矩形 352">
                <a:extLst>
                  <a:ext uri="{FF2B5EF4-FFF2-40B4-BE49-F238E27FC236}">
                    <a16:creationId xmlns:a16="http://schemas.microsoft.com/office/drawing/2014/main" id="{2282983B-57B9-28C3-F642-7F57F623AA6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4" name="矩形 353">
                <a:extLst>
                  <a:ext uri="{FF2B5EF4-FFF2-40B4-BE49-F238E27FC236}">
                    <a16:creationId xmlns:a16="http://schemas.microsoft.com/office/drawing/2014/main" id="{539BAB0D-1952-488A-7F2A-094478C9169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76" name="组合 375">
            <a:extLst>
              <a:ext uri="{FF2B5EF4-FFF2-40B4-BE49-F238E27FC236}">
                <a16:creationId xmlns:a16="http://schemas.microsoft.com/office/drawing/2014/main" id="{33A5459F-9A4E-A8D4-8AEC-570A10F9CA68}"/>
              </a:ext>
            </a:extLst>
          </p:cNvPr>
          <p:cNvGrpSpPr/>
          <p:nvPr/>
        </p:nvGrpSpPr>
        <p:grpSpPr>
          <a:xfrm rot="5400000">
            <a:off x="9431324" y="3646407"/>
            <a:ext cx="4578683" cy="187549"/>
            <a:chOff x="2514048" y="5463730"/>
            <a:chExt cx="7156152" cy="299799"/>
          </a:xfrm>
        </p:grpSpPr>
        <p:grpSp>
          <p:nvGrpSpPr>
            <p:cNvPr id="377" name="组合 376">
              <a:extLst>
                <a:ext uri="{FF2B5EF4-FFF2-40B4-BE49-F238E27FC236}">
                  <a16:creationId xmlns:a16="http://schemas.microsoft.com/office/drawing/2014/main" id="{FB006ABB-983D-C9E2-D395-C2098F642540}"/>
                </a:ext>
              </a:extLst>
            </p:cNvPr>
            <p:cNvGrpSpPr/>
            <p:nvPr/>
          </p:nvGrpSpPr>
          <p:grpSpPr>
            <a:xfrm>
              <a:off x="2514048" y="5465356"/>
              <a:ext cx="894519" cy="298173"/>
              <a:chOff x="3557379" y="3188289"/>
              <a:chExt cx="894519" cy="298173"/>
            </a:xfrm>
          </p:grpSpPr>
          <p:sp>
            <p:nvSpPr>
              <p:cNvPr id="406" name="矩形 405">
                <a:extLst>
                  <a:ext uri="{FF2B5EF4-FFF2-40B4-BE49-F238E27FC236}">
                    <a16:creationId xmlns:a16="http://schemas.microsoft.com/office/drawing/2014/main" id="{9AAD439D-C89D-C85C-2254-1B05E8BF7F5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7" name="矩形 406">
                <a:extLst>
                  <a:ext uri="{FF2B5EF4-FFF2-40B4-BE49-F238E27FC236}">
                    <a16:creationId xmlns:a16="http://schemas.microsoft.com/office/drawing/2014/main" id="{0BA493D9-972F-A584-B5CD-97A703066AC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8" name="矩形 407">
                <a:extLst>
                  <a:ext uri="{FF2B5EF4-FFF2-40B4-BE49-F238E27FC236}">
                    <a16:creationId xmlns:a16="http://schemas.microsoft.com/office/drawing/2014/main" id="{525362AC-47E5-7B04-867A-C2AFD7694FC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78" name="组合 377">
              <a:extLst>
                <a:ext uri="{FF2B5EF4-FFF2-40B4-BE49-F238E27FC236}">
                  <a16:creationId xmlns:a16="http://schemas.microsoft.com/office/drawing/2014/main" id="{A6DD48B1-83C6-C28D-35A3-E9B8A1A1BCA4}"/>
                </a:ext>
              </a:extLst>
            </p:cNvPr>
            <p:cNvGrpSpPr/>
            <p:nvPr/>
          </p:nvGrpSpPr>
          <p:grpSpPr>
            <a:xfrm>
              <a:off x="3408567" y="5464543"/>
              <a:ext cx="894519" cy="298173"/>
              <a:chOff x="3557379" y="3188289"/>
              <a:chExt cx="894519" cy="298173"/>
            </a:xfrm>
          </p:grpSpPr>
          <p:sp>
            <p:nvSpPr>
              <p:cNvPr id="403" name="矩形 402">
                <a:extLst>
                  <a:ext uri="{FF2B5EF4-FFF2-40B4-BE49-F238E27FC236}">
                    <a16:creationId xmlns:a16="http://schemas.microsoft.com/office/drawing/2014/main" id="{F8D1EAB4-8D51-4182-0417-BEB18506523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4" name="矩形 403">
                <a:extLst>
                  <a:ext uri="{FF2B5EF4-FFF2-40B4-BE49-F238E27FC236}">
                    <a16:creationId xmlns:a16="http://schemas.microsoft.com/office/drawing/2014/main" id="{D1B99EC6-A16C-DD26-144D-8117465441F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5" name="矩形 404">
                <a:extLst>
                  <a:ext uri="{FF2B5EF4-FFF2-40B4-BE49-F238E27FC236}">
                    <a16:creationId xmlns:a16="http://schemas.microsoft.com/office/drawing/2014/main" id="{28A01206-41A5-AD5E-0EFE-C53A6C00194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79" name="组合 378">
              <a:extLst>
                <a:ext uri="{FF2B5EF4-FFF2-40B4-BE49-F238E27FC236}">
                  <a16:creationId xmlns:a16="http://schemas.microsoft.com/office/drawing/2014/main" id="{DDE9468F-1086-2FB9-7C1C-D8B5312FB34D}"/>
                </a:ext>
              </a:extLst>
            </p:cNvPr>
            <p:cNvGrpSpPr/>
            <p:nvPr/>
          </p:nvGrpSpPr>
          <p:grpSpPr>
            <a:xfrm>
              <a:off x="4303086" y="5465356"/>
              <a:ext cx="894519" cy="298173"/>
              <a:chOff x="3557379" y="3188289"/>
              <a:chExt cx="894519" cy="298173"/>
            </a:xfrm>
          </p:grpSpPr>
          <p:sp>
            <p:nvSpPr>
              <p:cNvPr id="400" name="矩形 399">
                <a:extLst>
                  <a:ext uri="{FF2B5EF4-FFF2-40B4-BE49-F238E27FC236}">
                    <a16:creationId xmlns:a16="http://schemas.microsoft.com/office/drawing/2014/main" id="{54212039-75C0-DBD4-B819-8C13F152268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1" name="矩形 400">
                <a:extLst>
                  <a:ext uri="{FF2B5EF4-FFF2-40B4-BE49-F238E27FC236}">
                    <a16:creationId xmlns:a16="http://schemas.microsoft.com/office/drawing/2014/main" id="{B7B75A25-632E-EF7C-EF33-07FA2BF69F1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2" name="矩形 401">
                <a:extLst>
                  <a:ext uri="{FF2B5EF4-FFF2-40B4-BE49-F238E27FC236}">
                    <a16:creationId xmlns:a16="http://schemas.microsoft.com/office/drawing/2014/main" id="{B73E9077-8A3C-3FFB-157A-7963319D15C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0" name="组合 379">
              <a:extLst>
                <a:ext uri="{FF2B5EF4-FFF2-40B4-BE49-F238E27FC236}">
                  <a16:creationId xmlns:a16="http://schemas.microsoft.com/office/drawing/2014/main" id="{A702816E-3AED-74D3-A5BF-4E5506F3E3DE}"/>
                </a:ext>
              </a:extLst>
            </p:cNvPr>
            <p:cNvGrpSpPr/>
            <p:nvPr/>
          </p:nvGrpSpPr>
          <p:grpSpPr>
            <a:xfrm>
              <a:off x="5197605" y="5464543"/>
              <a:ext cx="894519" cy="298173"/>
              <a:chOff x="3557379" y="3188289"/>
              <a:chExt cx="894519" cy="298173"/>
            </a:xfrm>
          </p:grpSpPr>
          <p:sp>
            <p:nvSpPr>
              <p:cNvPr id="397" name="矩形 396">
                <a:extLst>
                  <a:ext uri="{FF2B5EF4-FFF2-40B4-BE49-F238E27FC236}">
                    <a16:creationId xmlns:a16="http://schemas.microsoft.com/office/drawing/2014/main" id="{A1CB1A68-8D79-3F2B-07F0-521B74EC274A}"/>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8" name="矩形 397">
                <a:extLst>
                  <a:ext uri="{FF2B5EF4-FFF2-40B4-BE49-F238E27FC236}">
                    <a16:creationId xmlns:a16="http://schemas.microsoft.com/office/drawing/2014/main" id="{B7A7513E-DD1A-5CC7-E664-0A879CE879C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9" name="矩形 398">
                <a:extLst>
                  <a:ext uri="{FF2B5EF4-FFF2-40B4-BE49-F238E27FC236}">
                    <a16:creationId xmlns:a16="http://schemas.microsoft.com/office/drawing/2014/main" id="{617E4240-7DD4-AEB7-ACFF-4A84FE9411B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1" name="组合 380">
              <a:extLst>
                <a:ext uri="{FF2B5EF4-FFF2-40B4-BE49-F238E27FC236}">
                  <a16:creationId xmlns:a16="http://schemas.microsoft.com/office/drawing/2014/main" id="{005E0685-F185-EA12-14C7-6194CEB905EE}"/>
                </a:ext>
              </a:extLst>
            </p:cNvPr>
            <p:cNvGrpSpPr/>
            <p:nvPr/>
          </p:nvGrpSpPr>
          <p:grpSpPr>
            <a:xfrm>
              <a:off x="6092124" y="5464543"/>
              <a:ext cx="894519" cy="298173"/>
              <a:chOff x="3557379" y="3188289"/>
              <a:chExt cx="894519" cy="298173"/>
            </a:xfrm>
          </p:grpSpPr>
          <p:sp>
            <p:nvSpPr>
              <p:cNvPr id="394" name="矩形 393">
                <a:extLst>
                  <a:ext uri="{FF2B5EF4-FFF2-40B4-BE49-F238E27FC236}">
                    <a16:creationId xmlns:a16="http://schemas.microsoft.com/office/drawing/2014/main" id="{D40691F2-F800-8A91-C2F8-16AE1AF927D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5" name="矩形 394">
                <a:extLst>
                  <a:ext uri="{FF2B5EF4-FFF2-40B4-BE49-F238E27FC236}">
                    <a16:creationId xmlns:a16="http://schemas.microsoft.com/office/drawing/2014/main" id="{F61CB1C0-3C19-7D77-2127-34DA20744E0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6" name="矩形 395">
                <a:extLst>
                  <a:ext uri="{FF2B5EF4-FFF2-40B4-BE49-F238E27FC236}">
                    <a16:creationId xmlns:a16="http://schemas.microsoft.com/office/drawing/2014/main" id="{ED8BC56A-5AAD-47B1-BB21-2C2CDDB93D4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2" name="组合 381">
              <a:extLst>
                <a:ext uri="{FF2B5EF4-FFF2-40B4-BE49-F238E27FC236}">
                  <a16:creationId xmlns:a16="http://schemas.microsoft.com/office/drawing/2014/main" id="{EBB74723-70BA-8592-5009-2A3EB5800DE1}"/>
                </a:ext>
              </a:extLst>
            </p:cNvPr>
            <p:cNvGrpSpPr/>
            <p:nvPr/>
          </p:nvGrpSpPr>
          <p:grpSpPr>
            <a:xfrm>
              <a:off x="6986643" y="5463730"/>
              <a:ext cx="894519" cy="298173"/>
              <a:chOff x="3557379" y="3188289"/>
              <a:chExt cx="894519" cy="298173"/>
            </a:xfrm>
          </p:grpSpPr>
          <p:sp>
            <p:nvSpPr>
              <p:cNvPr id="391" name="矩形 390">
                <a:extLst>
                  <a:ext uri="{FF2B5EF4-FFF2-40B4-BE49-F238E27FC236}">
                    <a16:creationId xmlns:a16="http://schemas.microsoft.com/office/drawing/2014/main" id="{F48C006A-13CD-CECF-1DC9-C705F8D2F20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2" name="矩形 391">
                <a:extLst>
                  <a:ext uri="{FF2B5EF4-FFF2-40B4-BE49-F238E27FC236}">
                    <a16:creationId xmlns:a16="http://schemas.microsoft.com/office/drawing/2014/main" id="{C24A6EBF-E9C3-D8F2-E628-C6DEF7507F0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3" name="矩形 392">
                <a:extLst>
                  <a:ext uri="{FF2B5EF4-FFF2-40B4-BE49-F238E27FC236}">
                    <a16:creationId xmlns:a16="http://schemas.microsoft.com/office/drawing/2014/main" id="{9CF7E11D-525E-4B1D-9FBD-42BE2CD487E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3" name="组合 382">
              <a:extLst>
                <a:ext uri="{FF2B5EF4-FFF2-40B4-BE49-F238E27FC236}">
                  <a16:creationId xmlns:a16="http://schemas.microsoft.com/office/drawing/2014/main" id="{E517A3A8-C108-B0CD-89DF-D20424245CAB}"/>
                </a:ext>
              </a:extLst>
            </p:cNvPr>
            <p:cNvGrpSpPr/>
            <p:nvPr/>
          </p:nvGrpSpPr>
          <p:grpSpPr>
            <a:xfrm>
              <a:off x="7881162" y="5464543"/>
              <a:ext cx="894519" cy="298173"/>
              <a:chOff x="3557379" y="3188289"/>
              <a:chExt cx="894519" cy="298173"/>
            </a:xfrm>
          </p:grpSpPr>
          <p:sp>
            <p:nvSpPr>
              <p:cNvPr id="388" name="矩形 387">
                <a:extLst>
                  <a:ext uri="{FF2B5EF4-FFF2-40B4-BE49-F238E27FC236}">
                    <a16:creationId xmlns:a16="http://schemas.microsoft.com/office/drawing/2014/main" id="{A0C0F8EF-3FB7-892D-38CD-E6FBAD1D4962}"/>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9" name="矩形 388">
                <a:extLst>
                  <a:ext uri="{FF2B5EF4-FFF2-40B4-BE49-F238E27FC236}">
                    <a16:creationId xmlns:a16="http://schemas.microsoft.com/office/drawing/2014/main" id="{FBBCF040-DFDE-6F6F-53F4-3F506BDCBC67}"/>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0" name="矩形 389">
                <a:extLst>
                  <a:ext uri="{FF2B5EF4-FFF2-40B4-BE49-F238E27FC236}">
                    <a16:creationId xmlns:a16="http://schemas.microsoft.com/office/drawing/2014/main" id="{F8AD4423-976C-6F55-20C1-4CF38A3C201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4" name="组合 383">
              <a:extLst>
                <a:ext uri="{FF2B5EF4-FFF2-40B4-BE49-F238E27FC236}">
                  <a16:creationId xmlns:a16="http://schemas.microsoft.com/office/drawing/2014/main" id="{3FF0D4DD-AA1F-6300-A7FB-D3AD8ABD16E9}"/>
                </a:ext>
              </a:extLst>
            </p:cNvPr>
            <p:cNvGrpSpPr/>
            <p:nvPr/>
          </p:nvGrpSpPr>
          <p:grpSpPr>
            <a:xfrm>
              <a:off x="8775681" y="5463730"/>
              <a:ext cx="894519" cy="298173"/>
              <a:chOff x="3557379" y="3188289"/>
              <a:chExt cx="894519" cy="298173"/>
            </a:xfrm>
          </p:grpSpPr>
          <p:sp>
            <p:nvSpPr>
              <p:cNvPr id="385" name="矩形 384">
                <a:extLst>
                  <a:ext uri="{FF2B5EF4-FFF2-40B4-BE49-F238E27FC236}">
                    <a16:creationId xmlns:a16="http://schemas.microsoft.com/office/drawing/2014/main" id="{9654815B-5A95-C045-D06D-6087F53127A7}"/>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6" name="矩形 385">
                <a:extLst>
                  <a:ext uri="{FF2B5EF4-FFF2-40B4-BE49-F238E27FC236}">
                    <a16:creationId xmlns:a16="http://schemas.microsoft.com/office/drawing/2014/main" id="{C1EAF2C1-282A-4BB7-A9D7-F8578350454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7" name="矩形 386">
                <a:extLst>
                  <a:ext uri="{FF2B5EF4-FFF2-40B4-BE49-F238E27FC236}">
                    <a16:creationId xmlns:a16="http://schemas.microsoft.com/office/drawing/2014/main" id="{3962A515-5CBE-6F34-276B-2393A635F48D}"/>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6" name="组合 5">
            <a:extLst>
              <a:ext uri="{FF2B5EF4-FFF2-40B4-BE49-F238E27FC236}">
                <a16:creationId xmlns:a16="http://schemas.microsoft.com/office/drawing/2014/main" id="{0707CB09-77F5-9CC7-5506-A78C2B268975}"/>
              </a:ext>
            </a:extLst>
          </p:cNvPr>
          <p:cNvGrpSpPr/>
          <p:nvPr/>
        </p:nvGrpSpPr>
        <p:grpSpPr>
          <a:xfrm>
            <a:off x="2523139" y="5287822"/>
            <a:ext cx="1193245" cy="298173"/>
            <a:chOff x="2523139" y="5287822"/>
            <a:chExt cx="1193245" cy="298173"/>
          </a:xfrm>
        </p:grpSpPr>
        <p:sp>
          <p:nvSpPr>
            <p:cNvPr id="410" name="矩形 409">
              <a:extLst>
                <a:ext uri="{FF2B5EF4-FFF2-40B4-BE49-F238E27FC236}">
                  <a16:creationId xmlns:a16="http://schemas.microsoft.com/office/drawing/2014/main" id="{1F9F06AD-69AD-18B0-5561-07B53E6583C2}"/>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1" name="矩形 410">
              <a:extLst>
                <a:ext uri="{FF2B5EF4-FFF2-40B4-BE49-F238E27FC236}">
                  <a16:creationId xmlns:a16="http://schemas.microsoft.com/office/drawing/2014/main" id="{99924760-D13F-9E5C-86E7-5E69F5271D80}"/>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2" name="矩形 411">
              <a:extLst>
                <a:ext uri="{FF2B5EF4-FFF2-40B4-BE49-F238E27FC236}">
                  <a16:creationId xmlns:a16="http://schemas.microsoft.com/office/drawing/2014/main" id="{A2B55913-50B4-DAA8-F7C9-F9CC1D4F40B9}"/>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3" name="矩形 412">
              <a:extLst>
                <a:ext uri="{FF2B5EF4-FFF2-40B4-BE49-F238E27FC236}">
                  <a16:creationId xmlns:a16="http://schemas.microsoft.com/office/drawing/2014/main" id="{E8AA6F94-CC88-332B-2622-37F30BD7CC28}"/>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3" name="文本框 2">
            <a:extLst>
              <a:ext uri="{FF2B5EF4-FFF2-40B4-BE49-F238E27FC236}">
                <a16:creationId xmlns:a16="http://schemas.microsoft.com/office/drawing/2014/main" id="{C5A797D0-410F-A08E-1718-A84038D9ACE6}"/>
              </a:ext>
            </a:extLst>
          </p:cNvPr>
          <p:cNvSpPr txBox="1"/>
          <p:nvPr/>
        </p:nvSpPr>
        <p:spPr>
          <a:xfrm>
            <a:off x="3771598" y="525003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endParaRPr lang="zh-CN" altLang="en-US" baseline="-25000" dirty="0">
              <a:latin typeface="Consolas" panose="020B0609020204030204" pitchFamily="49" charset="0"/>
              <a:cs typeface="Arial" panose="020B0604020202020204" pitchFamily="34" charset="0"/>
            </a:endParaRPr>
          </a:p>
        </p:txBody>
      </p:sp>
      <p:grpSp>
        <p:nvGrpSpPr>
          <p:cNvPr id="33" name="组合 32">
            <a:extLst>
              <a:ext uri="{FF2B5EF4-FFF2-40B4-BE49-F238E27FC236}">
                <a16:creationId xmlns:a16="http://schemas.microsoft.com/office/drawing/2014/main" id="{0E452AD6-7799-A94B-8D5F-984D132542D9}"/>
              </a:ext>
            </a:extLst>
          </p:cNvPr>
          <p:cNvGrpSpPr/>
          <p:nvPr/>
        </p:nvGrpSpPr>
        <p:grpSpPr>
          <a:xfrm>
            <a:off x="1830278" y="6080099"/>
            <a:ext cx="1885829" cy="703085"/>
            <a:chOff x="1830278" y="6080099"/>
            <a:chExt cx="1885829" cy="703085"/>
          </a:xfrm>
        </p:grpSpPr>
        <p:grpSp>
          <p:nvGrpSpPr>
            <p:cNvPr id="7" name="组合 6">
              <a:extLst>
                <a:ext uri="{FF2B5EF4-FFF2-40B4-BE49-F238E27FC236}">
                  <a16:creationId xmlns:a16="http://schemas.microsoft.com/office/drawing/2014/main" id="{E35B149B-C7E6-AD73-F4CE-1B8E6D2DE759}"/>
                </a:ext>
              </a:extLst>
            </p:cNvPr>
            <p:cNvGrpSpPr/>
            <p:nvPr/>
          </p:nvGrpSpPr>
          <p:grpSpPr>
            <a:xfrm>
              <a:off x="2522862" y="6105648"/>
              <a:ext cx="1193245" cy="298173"/>
              <a:chOff x="2523139" y="5287822"/>
              <a:chExt cx="1193245" cy="298173"/>
            </a:xfrm>
          </p:grpSpPr>
          <p:sp>
            <p:nvSpPr>
              <p:cNvPr id="8" name="矩形 7">
                <a:extLst>
                  <a:ext uri="{FF2B5EF4-FFF2-40B4-BE49-F238E27FC236}">
                    <a16:creationId xmlns:a16="http://schemas.microsoft.com/office/drawing/2014/main" id="{88420D2F-A754-28CC-288C-2251EC7C0E2C}"/>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 name="矩形 8">
                <a:extLst>
                  <a:ext uri="{FF2B5EF4-FFF2-40B4-BE49-F238E27FC236}">
                    <a16:creationId xmlns:a16="http://schemas.microsoft.com/office/drawing/2014/main" id="{448DAA3E-2887-E029-B0E6-AAC33C76EA45}"/>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4" name="矩形 23">
                <a:extLst>
                  <a:ext uri="{FF2B5EF4-FFF2-40B4-BE49-F238E27FC236}">
                    <a16:creationId xmlns:a16="http://schemas.microsoft.com/office/drawing/2014/main" id="{41998375-3E4E-5C0A-76BD-C86202A5FCFC}"/>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5" name="矩形 24">
                <a:extLst>
                  <a:ext uri="{FF2B5EF4-FFF2-40B4-BE49-F238E27FC236}">
                    <a16:creationId xmlns:a16="http://schemas.microsoft.com/office/drawing/2014/main" id="{7E00056A-3778-E68D-1E67-CD33863EE825}"/>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6" name="组合 25">
              <a:extLst>
                <a:ext uri="{FF2B5EF4-FFF2-40B4-BE49-F238E27FC236}">
                  <a16:creationId xmlns:a16="http://schemas.microsoft.com/office/drawing/2014/main" id="{CF24E3BC-0130-F78A-625B-D514061C180C}"/>
                </a:ext>
              </a:extLst>
            </p:cNvPr>
            <p:cNvGrpSpPr/>
            <p:nvPr/>
          </p:nvGrpSpPr>
          <p:grpSpPr>
            <a:xfrm>
              <a:off x="2522585" y="6403821"/>
              <a:ext cx="1193245" cy="298173"/>
              <a:chOff x="2523139" y="5287822"/>
              <a:chExt cx="1193245" cy="298173"/>
            </a:xfrm>
          </p:grpSpPr>
          <p:sp>
            <p:nvSpPr>
              <p:cNvPr id="27" name="矩形 26">
                <a:extLst>
                  <a:ext uri="{FF2B5EF4-FFF2-40B4-BE49-F238E27FC236}">
                    <a16:creationId xmlns:a16="http://schemas.microsoft.com/office/drawing/2014/main" id="{261D6EAA-56D6-42A1-35AB-39D679090DE9}"/>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0B28EC8E-E664-0C1A-EACB-EB3433933933}"/>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241E389B-37BC-37E4-035D-361F34BF4838}"/>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 name="矩形 29">
                <a:extLst>
                  <a:ext uri="{FF2B5EF4-FFF2-40B4-BE49-F238E27FC236}">
                    <a16:creationId xmlns:a16="http://schemas.microsoft.com/office/drawing/2014/main" id="{560446F9-0DC2-D7E3-7B8F-0E974A019774}"/>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31" name="文本框 30">
              <a:extLst>
                <a:ext uri="{FF2B5EF4-FFF2-40B4-BE49-F238E27FC236}">
                  <a16:creationId xmlns:a16="http://schemas.microsoft.com/office/drawing/2014/main" id="{707BB998-CC14-03BA-FEC1-3E16266016E0}"/>
                </a:ext>
              </a:extLst>
            </p:cNvPr>
            <p:cNvSpPr txBox="1"/>
            <p:nvPr/>
          </p:nvSpPr>
          <p:spPr>
            <a:xfrm>
              <a:off x="1834998" y="6080099"/>
              <a:ext cx="755375" cy="369332"/>
            </a:xfrm>
            <a:prstGeom prst="rect">
              <a:avLst/>
            </a:prstGeom>
            <a:noFill/>
          </p:spPr>
          <p:txBody>
            <a:bodyPr wrap="square" rtlCol="0">
              <a:spAutoFit/>
            </a:bodyPr>
            <a:lstStyle/>
            <a:p>
              <a:r>
                <a:rPr lang="zh-CN" altLang="en-US" dirty="0"/>
                <a:t>流浪</a:t>
              </a:r>
            </a:p>
          </p:txBody>
        </p:sp>
        <p:sp>
          <p:nvSpPr>
            <p:cNvPr id="32" name="文本框 31">
              <a:extLst>
                <a:ext uri="{FF2B5EF4-FFF2-40B4-BE49-F238E27FC236}">
                  <a16:creationId xmlns:a16="http://schemas.microsoft.com/office/drawing/2014/main" id="{5289CAE7-9BD3-1A1A-44BE-205DDF4D523C}"/>
                </a:ext>
              </a:extLst>
            </p:cNvPr>
            <p:cNvSpPr txBox="1"/>
            <p:nvPr/>
          </p:nvSpPr>
          <p:spPr>
            <a:xfrm>
              <a:off x="1830278" y="6413852"/>
              <a:ext cx="755375" cy="369332"/>
            </a:xfrm>
            <a:prstGeom prst="rect">
              <a:avLst/>
            </a:prstGeom>
            <a:noFill/>
          </p:spPr>
          <p:txBody>
            <a:bodyPr wrap="square" rtlCol="0">
              <a:spAutoFit/>
            </a:bodyPr>
            <a:lstStyle/>
            <a:p>
              <a:r>
                <a:rPr lang="zh-CN" altLang="en-US" dirty="0"/>
                <a:t>地球</a:t>
              </a:r>
            </a:p>
          </p:txBody>
        </p:sp>
      </p:grpSp>
      <p:pic>
        <p:nvPicPr>
          <p:cNvPr id="35" name="图片 34">
            <a:extLst>
              <a:ext uri="{FF2B5EF4-FFF2-40B4-BE49-F238E27FC236}">
                <a16:creationId xmlns:a16="http://schemas.microsoft.com/office/drawing/2014/main" id="{005C1A55-3381-7B2B-3EAE-36A8975EF062}"/>
              </a:ext>
            </a:extLst>
          </p:cNvPr>
          <p:cNvPicPr>
            <a:picLocks noChangeAspect="1"/>
          </p:cNvPicPr>
          <p:nvPr/>
        </p:nvPicPr>
        <p:blipFill>
          <a:blip r:embed="rId2"/>
          <a:stretch>
            <a:fillRect/>
          </a:stretch>
        </p:blipFill>
        <p:spPr>
          <a:xfrm>
            <a:off x="7120519" y="783245"/>
            <a:ext cx="2385384" cy="2861415"/>
          </a:xfrm>
          <a:prstGeom prst="rect">
            <a:avLst/>
          </a:prstGeom>
        </p:spPr>
      </p:pic>
    </p:spTree>
    <p:extLst>
      <p:ext uri="{BB962C8B-B14F-4D97-AF65-F5344CB8AC3E}">
        <p14:creationId xmlns:p14="http://schemas.microsoft.com/office/powerpoint/2010/main" val="246156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79E0C2-7491-30A2-FACA-BDABD77E7280}"/>
              </a:ext>
            </a:extLst>
          </p:cNvPr>
          <p:cNvSpPr>
            <a:spLocks noGrp="1"/>
          </p:cNvSpPr>
          <p:nvPr>
            <p:ph type="body" idx="1"/>
          </p:nvPr>
        </p:nvSpPr>
        <p:spPr/>
        <p:txBody>
          <a:bodyPr/>
          <a:lstStyle/>
          <a:p>
            <a:r>
              <a:rPr lang="zh-CN" altLang="en-US" dirty="0"/>
              <a:t>多头注意力</a:t>
            </a:r>
          </a:p>
        </p:txBody>
      </p:sp>
      <p:pic>
        <p:nvPicPr>
          <p:cNvPr id="1026" name="Picture 2">
            <a:extLst>
              <a:ext uri="{FF2B5EF4-FFF2-40B4-BE49-F238E27FC236}">
                <a16:creationId xmlns:a16="http://schemas.microsoft.com/office/drawing/2014/main" id="{D619F7FE-4193-39CC-0EAE-D481C2552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364" y="2492867"/>
            <a:ext cx="3325815" cy="31431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28A162-3E5E-07A8-04AF-6AF4DE96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320" y="2376491"/>
            <a:ext cx="3485329" cy="31431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0F32F66-E858-061F-B9B0-6AD19D141A30}"/>
              </a:ext>
            </a:extLst>
          </p:cNvPr>
          <p:cNvSpPr txBox="1"/>
          <p:nvPr/>
        </p:nvSpPr>
        <p:spPr>
          <a:xfrm>
            <a:off x="3725488" y="5932476"/>
            <a:ext cx="3807229" cy="369332"/>
          </a:xfrm>
          <a:prstGeom prst="rect">
            <a:avLst/>
          </a:prstGeom>
          <a:noFill/>
        </p:spPr>
        <p:txBody>
          <a:bodyPr wrap="square" rtlCol="0">
            <a:spAutoFit/>
          </a:bodyPr>
          <a:lstStyle/>
          <a:p>
            <a:r>
              <a:rPr lang="zh-CN" altLang="en-US" dirty="0"/>
              <a:t>每个</a:t>
            </a:r>
            <a:r>
              <a:rPr lang="en-US" altLang="zh-CN" dirty="0"/>
              <a:t>attention</a:t>
            </a:r>
            <a:r>
              <a:rPr lang="zh-CN" altLang="en-US" dirty="0"/>
              <a:t>可以关注不同的部分</a:t>
            </a:r>
          </a:p>
        </p:txBody>
      </p:sp>
      <p:sp>
        <p:nvSpPr>
          <p:cNvPr id="6" name="矩形 5">
            <a:extLst>
              <a:ext uri="{FF2B5EF4-FFF2-40B4-BE49-F238E27FC236}">
                <a16:creationId xmlns:a16="http://schemas.microsoft.com/office/drawing/2014/main" id="{1CF6AE22-0194-F075-2957-75A88F176A6E}"/>
              </a:ext>
            </a:extLst>
          </p:cNvPr>
          <p:cNvSpPr/>
          <p:nvPr/>
        </p:nvSpPr>
        <p:spPr>
          <a:xfrm>
            <a:off x="1806633" y="2892829"/>
            <a:ext cx="980902" cy="262682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752AF93-EEC1-0FAA-98C2-8527AEAFF8AC}"/>
              </a:ext>
            </a:extLst>
          </p:cNvPr>
          <p:cNvSpPr/>
          <p:nvPr/>
        </p:nvSpPr>
        <p:spPr>
          <a:xfrm>
            <a:off x="7290263" y="2789314"/>
            <a:ext cx="484908" cy="262682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7874BB3-2C90-D52A-9972-8603608C1557}"/>
              </a:ext>
            </a:extLst>
          </p:cNvPr>
          <p:cNvSpPr/>
          <p:nvPr/>
        </p:nvSpPr>
        <p:spPr>
          <a:xfrm>
            <a:off x="7775171" y="2789314"/>
            <a:ext cx="484908" cy="262682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810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951C370-FFF9-D2C2-7D02-F14E333418AB}"/>
              </a:ext>
            </a:extLst>
          </p:cNvPr>
          <p:cNvSpPr>
            <a:spLocks noGrp="1"/>
          </p:cNvSpPr>
          <p:nvPr>
            <p:ph type="body" idx="1"/>
          </p:nvPr>
        </p:nvSpPr>
        <p:spPr/>
        <p:txBody>
          <a:bodyPr/>
          <a:lstStyle/>
          <a:p>
            <a:r>
              <a:rPr lang="zh-CN" altLang="en-US" dirty="0"/>
              <a:t>多头注意力</a:t>
            </a:r>
          </a:p>
        </p:txBody>
      </p:sp>
      <p:pic>
        <p:nvPicPr>
          <p:cNvPr id="2050" name="Picture 2">
            <a:extLst>
              <a:ext uri="{FF2B5EF4-FFF2-40B4-BE49-F238E27FC236}">
                <a16:creationId xmlns:a16="http://schemas.microsoft.com/office/drawing/2014/main" id="{DBBF68A4-7378-8203-FA0B-814E303EA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926" y="1823950"/>
            <a:ext cx="4506710" cy="4398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60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coder">
            <a:extLst>
              <a:ext uri="{FF2B5EF4-FFF2-40B4-BE49-F238E27FC236}">
                <a16:creationId xmlns:a16="http://schemas.microsoft.com/office/drawing/2014/main" id="{1A85C5AC-1683-5B50-FF95-7AB3CBA35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86932"/>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en-US" altLang="zh-CN" dirty="0" err="1"/>
              <a:t>Add&amp;Normalize</a:t>
            </a:r>
            <a:endParaRPr lang="zh-CN" altLang="en-US" dirty="0"/>
          </a:p>
        </p:txBody>
      </p:sp>
      <p:sp>
        <p:nvSpPr>
          <p:cNvPr id="4" name="矩形 3">
            <a:extLst>
              <a:ext uri="{FF2B5EF4-FFF2-40B4-BE49-F238E27FC236}">
                <a16:creationId xmlns:a16="http://schemas.microsoft.com/office/drawing/2014/main" id="{A9CF16D9-CE2D-9660-BB33-9701B7A7B8A1}"/>
              </a:ext>
            </a:extLst>
          </p:cNvPr>
          <p:cNvSpPr/>
          <p:nvPr/>
        </p:nvSpPr>
        <p:spPr>
          <a:xfrm>
            <a:off x="1130735" y="3308350"/>
            <a:ext cx="2586412" cy="368300"/>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3E24597-A2EF-754D-E84C-5BEAF2BFF0A4}"/>
              </a:ext>
            </a:extLst>
          </p:cNvPr>
          <p:cNvSpPr txBox="1"/>
          <p:nvPr/>
        </p:nvSpPr>
        <p:spPr>
          <a:xfrm>
            <a:off x="7032189" y="1959818"/>
            <a:ext cx="683722" cy="369332"/>
          </a:xfrm>
          <a:prstGeom prst="rect">
            <a:avLst/>
          </a:prstGeom>
          <a:noFill/>
        </p:spPr>
        <p:txBody>
          <a:bodyPr wrap="square" rtlCol="0">
            <a:spAutoFit/>
          </a:bodyPr>
          <a:lstStyle/>
          <a:p>
            <a:r>
              <a:rPr lang="en-US" altLang="zh-CN" b="1" dirty="0"/>
              <a:t>Add</a:t>
            </a:r>
            <a:endParaRPr lang="zh-CN" altLang="en-US" b="1" dirty="0"/>
          </a:p>
        </p:txBody>
      </p:sp>
      <p:sp>
        <p:nvSpPr>
          <p:cNvPr id="7" name="文本框 6">
            <a:extLst>
              <a:ext uri="{FF2B5EF4-FFF2-40B4-BE49-F238E27FC236}">
                <a16:creationId xmlns:a16="http://schemas.microsoft.com/office/drawing/2014/main" id="{6FAB1D53-1AF4-A0E2-0C6B-01AA2479CCAA}"/>
              </a:ext>
            </a:extLst>
          </p:cNvPr>
          <p:cNvSpPr txBox="1"/>
          <p:nvPr/>
        </p:nvSpPr>
        <p:spPr>
          <a:xfrm>
            <a:off x="6913996" y="3568822"/>
            <a:ext cx="1226935" cy="369332"/>
          </a:xfrm>
          <a:prstGeom prst="rect">
            <a:avLst/>
          </a:prstGeom>
          <a:noFill/>
        </p:spPr>
        <p:txBody>
          <a:bodyPr wrap="square" rtlCol="0">
            <a:spAutoFit/>
          </a:bodyPr>
          <a:lstStyle/>
          <a:p>
            <a:r>
              <a:rPr lang="en-US" altLang="zh-CN" b="1" dirty="0"/>
              <a:t>Normalize</a:t>
            </a:r>
            <a:endParaRPr lang="zh-CN" altLang="en-US" b="1" dirty="0"/>
          </a:p>
        </p:txBody>
      </p:sp>
      <p:grpSp>
        <p:nvGrpSpPr>
          <p:cNvPr id="21" name="组合 20">
            <a:extLst>
              <a:ext uri="{FF2B5EF4-FFF2-40B4-BE49-F238E27FC236}">
                <a16:creationId xmlns:a16="http://schemas.microsoft.com/office/drawing/2014/main" id="{7680EB90-189A-CF70-4B81-925E6B2B37C7}"/>
              </a:ext>
            </a:extLst>
          </p:cNvPr>
          <p:cNvGrpSpPr/>
          <p:nvPr/>
        </p:nvGrpSpPr>
        <p:grpSpPr>
          <a:xfrm>
            <a:off x="4814778" y="2251049"/>
            <a:ext cx="1885829" cy="703085"/>
            <a:chOff x="1830278" y="6080099"/>
            <a:chExt cx="1885829" cy="703085"/>
          </a:xfrm>
        </p:grpSpPr>
        <p:grpSp>
          <p:nvGrpSpPr>
            <p:cNvPr id="22" name="组合 21">
              <a:extLst>
                <a:ext uri="{FF2B5EF4-FFF2-40B4-BE49-F238E27FC236}">
                  <a16:creationId xmlns:a16="http://schemas.microsoft.com/office/drawing/2014/main" id="{DF39E8D0-A0F3-C6DE-57B8-BB2FE48EE063}"/>
                </a:ext>
              </a:extLst>
            </p:cNvPr>
            <p:cNvGrpSpPr/>
            <p:nvPr/>
          </p:nvGrpSpPr>
          <p:grpSpPr>
            <a:xfrm>
              <a:off x="2522862" y="6105648"/>
              <a:ext cx="1193245" cy="298173"/>
              <a:chOff x="2523139" y="5287822"/>
              <a:chExt cx="1193245" cy="298173"/>
            </a:xfrm>
          </p:grpSpPr>
          <p:sp>
            <p:nvSpPr>
              <p:cNvPr id="30" name="矩形 29">
                <a:extLst>
                  <a:ext uri="{FF2B5EF4-FFF2-40B4-BE49-F238E27FC236}">
                    <a16:creationId xmlns:a16="http://schemas.microsoft.com/office/drawing/2014/main" id="{B3301C0F-1153-5829-95A4-F862D7AADB9D}"/>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1" name="矩形 30">
                <a:extLst>
                  <a:ext uri="{FF2B5EF4-FFF2-40B4-BE49-F238E27FC236}">
                    <a16:creationId xmlns:a16="http://schemas.microsoft.com/office/drawing/2014/main" id="{436D35E9-81D7-DB21-4A4B-472A67EBC15A}"/>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 name="矩形 31">
                <a:extLst>
                  <a:ext uri="{FF2B5EF4-FFF2-40B4-BE49-F238E27FC236}">
                    <a16:creationId xmlns:a16="http://schemas.microsoft.com/office/drawing/2014/main" id="{FCB6AE6A-50B4-6C55-1923-E5FC47981F83}"/>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 name="矩形 32">
                <a:extLst>
                  <a:ext uri="{FF2B5EF4-FFF2-40B4-BE49-F238E27FC236}">
                    <a16:creationId xmlns:a16="http://schemas.microsoft.com/office/drawing/2014/main" id="{2A6F1F74-8BAB-EF83-5392-F66D9B931A62}"/>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3" name="组合 22">
              <a:extLst>
                <a:ext uri="{FF2B5EF4-FFF2-40B4-BE49-F238E27FC236}">
                  <a16:creationId xmlns:a16="http://schemas.microsoft.com/office/drawing/2014/main" id="{C68BDB16-950B-5B42-727E-487DAB536DC5}"/>
                </a:ext>
              </a:extLst>
            </p:cNvPr>
            <p:cNvGrpSpPr/>
            <p:nvPr/>
          </p:nvGrpSpPr>
          <p:grpSpPr>
            <a:xfrm>
              <a:off x="2522585" y="6403821"/>
              <a:ext cx="1193245" cy="298173"/>
              <a:chOff x="2523139" y="5287822"/>
              <a:chExt cx="1193245" cy="298173"/>
            </a:xfrm>
          </p:grpSpPr>
          <p:sp>
            <p:nvSpPr>
              <p:cNvPr id="26" name="矩形 25">
                <a:extLst>
                  <a:ext uri="{FF2B5EF4-FFF2-40B4-BE49-F238E27FC236}">
                    <a16:creationId xmlns:a16="http://schemas.microsoft.com/office/drawing/2014/main" id="{41410186-614C-1368-7BCA-4522F12D983E}"/>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4FB9F175-A08A-CECF-B03F-F8D159370764}"/>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70500176-AD34-97EE-BF76-B7919DB3228F}"/>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9211145F-EB19-E0F2-84D5-04D51EFE0539}"/>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4" name="文本框 23">
              <a:extLst>
                <a:ext uri="{FF2B5EF4-FFF2-40B4-BE49-F238E27FC236}">
                  <a16:creationId xmlns:a16="http://schemas.microsoft.com/office/drawing/2014/main" id="{1697FF69-C921-ABB4-5856-3001559F3FCD}"/>
                </a:ext>
              </a:extLst>
            </p:cNvPr>
            <p:cNvSpPr txBox="1"/>
            <p:nvPr/>
          </p:nvSpPr>
          <p:spPr>
            <a:xfrm>
              <a:off x="1834998" y="6080099"/>
              <a:ext cx="755375" cy="369332"/>
            </a:xfrm>
            <a:prstGeom prst="rect">
              <a:avLst/>
            </a:prstGeom>
            <a:noFill/>
          </p:spPr>
          <p:txBody>
            <a:bodyPr wrap="square" rtlCol="0">
              <a:spAutoFit/>
            </a:bodyPr>
            <a:lstStyle/>
            <a:p>
              <a:r>
                <a:rPr lang="zh-CN" altLang="en-US" dirty="0"/>
                <a:t>流浪</a:t>
              </a:r>
            </a:p>
          </p:txBody>
        </p:sp>
        <p:sp>
          <p:nvSpPr>
            <p:cNvPr id="25" name="文本框 24">
              <a:extLst>
                <a:ext uri="{FF2B5EF4-FFF2-40B4-BE49-F238E27FC236}">
                  <a16:creationId xmlns:a16="http://schemas.microsoft.com/office/drawing/2014/main" id="{C520C2FD-5EFA-865C-8B49-9E9D29E04E9C}"/>
                </a:ext>
              </a:extLst>
            </p:cNvPr>
            <p:cNvSpPr txBox="1"/>
            <p:nvPr/>
          </p:nvSpPr>
          <p:spPr>
            <a:xfrm>
              <a:off x="1830278" y="6413852"/>
              <a:ext cx="755375" cy="369332"/>
            </a:xfrm>
            <a:prstGeom prst="rect">
              <a:avLst/>
            </a:prstGeom>
            <a:noFill/>
          </p:spPr>
          <p:txBody>
            <a:bodyPr wrap="square" rtlCol="0">
              <a:spAutoFit/>
            </a:bodyPr>
            <a:lstStyle/>
            <a:p>
              <a:r>
                <a:rPr lang="zh-CN" altLang="en-US" dirty="0"/>
                <a:t>地球</a:t>
              </a:r>
            </a:p>
          </p:txBody>
        </p:sp>
      </p:grpSp>
      <p:sp>
        <p:nvSpPr>
          <p:cNvPr id="35" name="矩形 34">
            <a:extLst>
              <a:ext uri="{FF2B5EF4-FFF2-40B4-BE49-F238E27FC236}">
                <a16:creationId xmlns:a16="http://schemas.microsoft.com/office/drawing/2014/main" id="{A88A8F83-D503-ADCE-6CCA-45245F7B81F3}"/>
              </a:ext>
            </a:extLst>
          </p:cNvPr>
          <p:cNvSpPr/>
          <p:nvPr/>
        </p:nvSpPr>
        <p:spPr>
          <a:xfrm>
            <a:off x="8034404"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 name="矩形 35">
            <a:extLst>
              <a:ext uri="{FF2B5EF4-FFF2-40B4-BE49-F238E27FC236}">
                <a16:creationId xmlns:a16="http://schemas.microsoft.com/office/drawing/2014/main" id="{E17E6D10-74ED-FEEF-A668-A8F3F8E19114}"/>
              </a:ext>
            </a:extLst>
          </p:cNvPr>
          <p:cNvSpPr/>
          <p:nvPr/>
        </p:nvSpPr>
        <p:spPr>
          <a:xfrm>
            <a:off x="8332577"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 name="矩形 36">
            <a:extLst>
              <a:ext uri="{FF2B5EF4-FFF2-40B4-BE49-F238E27FC236}">
                <a16:creationId xmlns:a16="http://schemas.microsoft.com/office/drawing/2014/main" id="{00A4E2F7-2F3D-6F33-E449-D41570002952}"/>
              </a:ext>
            </a:extLst>
          </p:cNvPr>
          <p:cNvSpPr/>
          <p:nvPr/>
        </p:nvSpPr>
        <p:spPr>
          <a:xfrm>
            <a:off x="8630750"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 name="矩形 37">
            <a:extLst>
              <a:ext uri="{FF2B5EF4-FFF2-40B4-BE49-F238E27FC236}">
                <a16:creationId xmlns:a16="http://schemas.microsoft.com/office/drawing/2014/main" id="{27EEA17E-9EEF-5656-8AA6-F8A815DFE12E}"/>
              </a:ext>
            </a:extLst>
          </p:cNvPr>
          <p:cNvSpPr/>
          <p:nvPr/>
        </p:nvSpPr>
        <p:spPr>
          <a:xfrm>
            <a:off x="8928923"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 name="矩形 38">
            <a:extLst>
              <a:ext uri="{FF2B5EF4-FFF2-40B4-BE49-F238E27FC236}">
                <a16:creationId xmlns:a16="http://schemas.microsoft.com/office/drawing/2014/main" id="{6EC1B39D-567A-1385-41F5-D0EB3F663121}"/>
              </a:ext>
            </a:extLst>
          </p:cNvPr>
          <p:cNvSpPr/>
          <p:nvPr/>
        </p:nvSpPr>
        <p:spPr>
          <a:xfrm>
            <a:off x="8034404"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 name="矩形 39">
            <a:extLst>
              <a:ext uri="{FF2B5EF4-FFF2-40B4-BE49-F238E27FC236}">
                <a16:creationId xmlns:a16="http://schemas.microsoft.com/office/drawing/2014/main" id="{84534EDA-6161-3197-DE2C-628298BEA78C}"/>
              </a:ext>
            </a:extLst>
          </p:cNvPr>
          <p:cNvSpPr/>
          <p:nvPr/>
        </p:nvSpPr>
        <p:spPr>
          <a:xfrm>
            <a:off x="8332577"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 name="矩形 40">
            <a:extLst>
              <a:ext uri="{FF2B5EF4-FFF2-40B4-BE49-F238E27FC236}">
                <a16:creationId xmlns:a16="http://schemas.microsoft.com/office/drawing/2014/main" id="{4C1138D1-5BCA-FDAD-88EC-0CA17A4DDFC5}"/>
              </a:ext>
            </a:extLst>
          </p:cNvPr>
          <p:cNvSpPr/>
          <p:nvPr/>
        </p:nvSpPr>
        <p:spPr>
          <a:xfrm>
            <a:off x="8630750"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2" name="矩形 41">
            <a:extLst>
              <a:ext uri="{FF2B5EF4-FFF2-40B4-BE49-F238E27FC236}">
                <a16:creationId xmlns:a16="http://schemas.microsoft.com/office/drawing/2014/main" id="{432595F1-7564-9F27-5096-A39126836046}"/>
              </a:ext>
            </a:extLst>
          </p:cNvPr>
          <p:cNvSpPr/>
          <p:nvPr/>
        </p:nvSpPr>
        <p:spPr>
          <a:xfrm>
            <a:off x="8928923"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文本框 42">
            <a:extLst>
              <a:ext uri="{FF2B5EF4-FFF2-40B4-BE49-F238E27FC236}">
                <a16:creationId xmlns:a16="http://schemas.microsoft.com/office/drawing/2014/main" id="{B6DC2779-C4E4-833B-B152-F6D4AF1DE235}"/>
              </a:ext>
            </a:extLst>
          </p:cNvPr>
          <p:cNvSpPr txBox="1"/>
          <p:nvPr/>
        </p:nvSpPr>
        <p:spPr>
          <a:xfrm>
            <a:off x="7761627" y="1870528"/>
            <a:ext cx="1934823" cy="369332"/>
          </a:xfrm>
          <a:prstGeom prst="rect">
            <a:avLst/>
          </a:prstGeom>
          <a:noFill/>
        </p:spPr>
        <p:txBody>
          <a:bodyPr wrap="square" rtlCol="0">
            <a:spAutoFit/>
          </a:bodyPr>
          <a:lstStyle/>
          <a:p>
            <a:r>
              <a:rPr lang="en-US" altLang="zh-CN" dirty="0" err="1"/>
              <a:t>Embedding+PE</a:t>
            </a:r>
            <a:endParaRPr lang="zh-CN" altLang="en-US" dirty="0"/>
          </a:p>
        </p:txBody>
      </p:sp>
      <p:grpSp>
        <p:nvGrpSpPr>
          <p:cNvPr id="44" name="组合 43">
            <a:extLst>
              <a:ext uri="{FF2B5EF4-FFF2-40B4-BE49-F238E27FC236}">
                <a16:creationId xmlns:a16="http://schemas.microsoft.com/office/drawing/2014/main" id="{74C674F1-B03A-6EB5-955B-0D1C4816F386}"/>
              </a:ext>
            </a:extLst>
          </p:cNvPr>
          <p:cNvGrpSpPr/>
          <p:nvPr/>
        </p:nvGrpSpPr>
        <p:grpSpPr>
          <a:xfrm>
            <a:off x="10462455" y="2286629"/>
            <a:ext cx="1193522" cy="596346"/>
            <a:chOff x="2522585" y="6105648"/>
            <a:chExt cx="1193522" cy="596346"/>
          </a:xfrm>
          <a:solidFill>
            <a:schemeClr val="accent2">
              <a:lumMod val="75000"/>
            </a:schemeClr>
          </a:solidFill>
        </p:grpSpPr>
        <p:grpSp>
          <p:nvGrpSpPr>
            <p:cNvPr id="45" name="组合 44">
              <a:extLst>
                <a:ext uri="{FF2B5EF4-FFF2-40B4-BE49-F238E27FC236}">
                  <a16:creationId xmlns:a16="http://schemas.microsoft.com/office/drawing/2014/main" id="{2DF13970-1AE9-123C-75A9-37945532D577}"/>
                </a:ext>
              </a:extLst>
            </p:cNvPr>
            <p:cNvGrpSpPr/>
            <p:nvPr/>
          </p:nvGrpSpPr>
          <p:grpSpPr>
            <a:xfrm>
              <a:off x="2522862" y="6105648"/>
              <a:ext cx="1193245" cy="298173"/>
              <a:chOff x="2523139" y="5287822"/>
              <a:chExt cx="1193245" cy="298173"/>
            </a:xfrm>
            <a:grpFill/>
          </p:grpSpPr>
          <p:sp>
            <p:nvSpPr>
              <p:cNvPr id="53" name="矩形 52">
                <a:extLst>
                  <a:ext uri="{FF2B5EF4-FFF2-40B4-BE49-F238E27FC236}">
                    <a16:creationId xmlns:a16="http://schemas.microsoft.com/office/drawing/2014/main" id="{28C70B7D-953F-249D-D27B-2DC7A22D69A4}"/>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4" name="矩形 53">
                <a:extLst>
                  <a:ext uri="{FF2B5EF4-FFF2-40B4-BE49-F238E27FC236}">
                    <a16:creationId xmlns:a16="http://schemas.microsoft.com/office/drawing/2014/main" id="{AFE4CDAF-E85F-8585-034C-98B165BA3FC2}"/>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9E1C4D68-084A-3A30-C6AC-CB055C3F19D1}"/>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BF5980D-2B3B-301E-79F3-31403D91BC7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86EB032E-216C-FD7D-0F52-24AD74E4BFBB}"/>
                </a:ext>
              </a:extLst>
            </p:cNvPr>
            <p:cNvGrpSpPr/>
            <p:nvPr/>
          </p:nvGrpSpPr>
          <p:grpSpPr>
            <a:xfrm>
              <a:off x="2522585" y="6403821"/>
              <a:ext cx="1193245" cy="298173"/>
              <a:chOff x="2523139" y="5287822"/>
              <a:chExt cx="1193245" cy="298173"/>
            </a:xfrm>
            <a:grpFill/>
          </p:grpSpPr>
          <p:sp>
            <p:nvSpPr>
              <p:cNvPr id="49" name="矩形 48">
                <a:extLst>
                  <a:ext uri="{FF2B5EF4-FFF2-40B4-BE49-F238E27FC236}">
                    <a16:creationId xmlns:a16="http://schemas.microsoft.com/office/drawing/2014/main" id="{093F859A-D680-F94E-6588-9908338243D0}"/>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A6B738BB-CDC7-D8AD-9BBC-CABA6F3F0C26}"/>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1" name="矩形 50">
                <a:extLst>
                  <a:ext uri="{FF2B5EF4-FFF2-40B4-BE49-F238E27FC236}">
                    <a16:creationId xmlns:a16="http://schemas.microsoft.com/office/drawing/2014/main" id="{791F6087-3B6B-0367-EAF5-F97DC8D7F24A}"/>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2" name="矩形 51">
                <a:extLst>
                  <a:ext uri="{FF2B5EF4-FFF2-40B4-BE49-F238E27FC236}">
                    <a16:creationId xmlns:a16="http://schemas.microsoft.com/office/drawing/2014/main" id="{A987DCA3-3BF4-F12D-0C50-CCD6D1C9E6E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57" name="加号 56">
            <a:extLst>
              <a:ext uri="{FF2B5EF4-FFF2-40B4-BE49-F238E27FC236}">
                <a16:creationId xmlns:a16="http://schemas.microsoft.com/office/drawing/2014/main" id="{4319A9AB-A0CB-E627-1D2E-F1203209062D}"/>
              </a:ext>
            </a:extLst>
          </p:cNvPr>
          <p:cNvSpPr/>
          <p:nvPr/>
        </p:nvSpPr>
        <p:spPr>
          <a:xfrm>
            <a:off x="7110519" y="2286629"/>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号 57">
            <a:extLst>
              <a:ext uri="{FF2B5EF4-FFF2-40B4-BE49-F238E27FC236}">
                <a16:creationId xmlns:a16="http://schemas.microsoft.com/office/drawing/2014/main" id="{9ED91D1D-FABC-6ED8-B82E-0B7F8660ABDB}"/>
              </a:ext>
            </a:extLst>
          </p:cNvPr>
          <p:cNvSpPr/>
          <p:nvPr/>
        </p:nvSpPr>
        <p:spPr>
          <a:xfrm>
            <a:off x="9638946" y="2435715"/>
            <a:ext cx="436329" cy="343575"/>
          </a:xfrm>
          <a:prstGeom prst="mathEqual">
            <a:avLst>
              <a:gd name="adj1" fmla="val 19067"/>
              <a:gd name="adj2" fmla="val 117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E7161BC3-1736-6498-B9A4-F80980DA38F4}"/>
              </a:ext>
            </a:extLst>
          </p:cNvPr>
          <p:cNvGrpSpPr/>
          <p:nvPr/>
        </p:nvGrpSpPr>
        <p:grpSpPr>
          <a:xfrm>
            <a:off x="5347043" y="3684066"/>
            <a:ext cx="1193522" cy="596346"/>
            <a:chOff x="2522585" y="6105648"/>
            <a:chExt cx="1193522" cy="596346"/>
          </a:xfrm>
          <a:solidFill>
            <a:schemeClr val="accent2">
              <a:lumMod val="75000"/>
            </a:schemeClr>
          </a:solidFill>
        </p:grpSpPr>
        <p:grpSp>
          <p:nvGrpSpPr>
            <p:cNvPr id="60" name="组合 59">
              <a:extLst>
                <a:ext uri="{FF2B5EF4-FFF2-40B4-BE49-F238E27FC236}">
                  <a16:creationId xmlns:a16="http://schemas.microsoft.com/office/drawing/2014/main" id="{4C50D60C-0072-70EB-AEBD-E8095D784B0F}"/>
                </a:ext>
              </a:extLst>
            </p:cNvPr>
            <p:cNvGrpSpPr/>
            <p:nvPr/>
          </p:nvGrpSpPr>
          <p:grpSpPr>
            <a:xfrm>
              <a:off x="2522862" y="6105648"/>
              <a:ext cx="1193245" cy="298173"/>
              <a:chOff x="2523139" y="5287822"/>
              <a:chExt cx="1193245" cy="298173"/>
            </a:xfrm>
            <a:grpFill/>
          </p:grpSpPr>
          <p:sp>
            <p:nvSpPr>
              <p:cNvPr id="11267" name="矩形 11266">
                <a:extLst>
                  <a:ext uri="{FF2B5EF4-FFF2-40B4-BE49-F238E27FC236}">
                    <a16:creationId xmlns:a16="http://schemas.microsoft.com/office/drawing/2014/main" id="{981D2515-50EA-62C3-227C-EF5E2C632A22}"/>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8" name="矩形 11267">
                <a:extLst>
                  <a:ext uri="{FF2B5EF4-FFF2-40B4-BE49-F238E27FC236}">
                    <a16:creationId xmlns:a16="http://schemas.microsoft.com/office/drawing/2014/main" id="{793818A5-FED0-2A7A-925A-41819A90AE35}"/>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9" name="矩形 11268">
                <a:extLst>
                  <a:ext uri="{FF2B5EF4-FFF2-40B4-BE49-F238E27FC236}">
                    <a16:creationId xmlns:a16="http://schemas.microsoft.com/office/drawing/2014/main" id="{B4398929-5D1C-0C66-4E79-260EEB7E3B59}"/>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0" name="矩形 11269">
                <a:extLst>
                  <a:ext uri="{FF2B5EF4-FFF2-40B4-BE49-F238E27FC236}">
                    <a16:creationId xmlns:a16="http://schemas.microsoft.com/office/drawing/2014/main" id="{DD2B5561-C186-0CBE-720D-175C70917BD2}"/>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61" name="组合 60">
              <a:extLst>
                <a:ext uri="{FF2B5EF4-FFF2-40B4-BE49-F238E27FC236}">
                  <a16:creationId xmlns:a16="http://schemas.microsoft.com/office/drawing/2014/main" id="{F1FDE13F-59F5-6B99-7C57-281E061522E1}"/>
                </a:ext>
              </a:extLst>
            </p:cNvPr>
            <p:cNvGrpSpPr/>
            <p:nvPr/>
          </p:nvGrpSpPr>
          <p:grpSpPr>
            <a:xfrm>
              <a:off x="2522585" y="6403821"/>
              <a:ext cx="1193245" cy="298173"/>
              <a:chOff x="2523139" y="5287822"/>
              <a:chExt cx="1193245" cy="298173"/>
            </a:xfrm>
            <a:grpFill/>
          </p:grpSpPr>
          <p:sp>
            <p:nvSpPr>
              <p:cNvPr id="62" name="矩形 61">
                <a:extLst>
                  <a:ext uri="{FF2B5EF4-FFF2-40B4-BE49-F238E27FC236}">
                    <a16:creationId xmlns:a16="http://schemas.microsoft.com/office/drawing/2014/main" id="{51FD986C-3C06-23D0-DAB9-C983331705DB}"/>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3" name="矩形 62">
                <a:extLst>
                  <a:ext uri="{FF2B5EF4-FFF2-40B4-BE49-F238E27FC236}">
                    <a16:creationId xmlns:a16="http://schemas.microsoft.com/office/drawing/2014/main" id="{73790C9D-3B92-41E2-7832-E2FCFAC896B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4" name="矩形 11263">
                <a:extLst>
                  <a:ext uri="{FF2B5EF4-FFF2-40B4-BE49-F238E27FC236}">
                    <a16:creationId xmlns:a16="http://schemas.microsoft.com/office/drawing/2014/main" id="{B08485DA-069C-CFE4-54DA-D26519D33420}"/>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5" name="矩形 11264">
                <a:extLst>
                  <a:ext uri="{FF2B5EF4-FFF2-40B4-BE49-F238E27FC236}">
                    <a16:creationId xmlns:a16="http://schemas.microsoft.com/office/drawing/2014/main" id="{A4F83CE6-E952-BB7C-2326-143CB863F0D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cxnSp>
        <p:nvCxnSpPr>
          <p:cNvPr id="11272" name="直接箭头连接符 11271">
            <a:extLst>
              <a:ext uri="{FF2B5EF4-FFF2-40B4-BE49-F238E27FC236}">
                <a16:creationId xmlns:a16="http://schemas.microsoft.com/office/drawing/2014/main" id="{24FEC00B-C7B1-0031-F486-82329BDEE079}"/>
              </a:ext>
            </a:extLst>
          </p:cNvPr>
          <p:cNvCxnSpPr/>
          <p:nvPr/>
        </p:nvCxnSpPr>
        <p:spPr>
          <a:xfrm>
            <a:off x="6657083" y="3969187"/>
            <a:ext cx="19304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1273" name="组合 11272">
            <a:extLst>
              <a:ext uri="{FF2B5EF4-FFF2-40B4-BE49-F238E27FC236}">
                <a16:creationId xmlns:a16="http://schemas.microsoft.com/office/drawing/2014/main" id="{A87873E7-414F-F59F-E8A1-5CF000CF2ECD}"/>
              </a:ext>
            </a:extLst>
          </p:cNvPr>
          <p:cNvGrpSpPr/>
          <p:nvPr/>
        </p:nvGrpSpPr>
        <p:grpSpPr>
          <a:xfrm>
            <a:off x="8674230" y="3687454"/>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1274" name="组合 11273">
              <a:extLst>
                <a:ext uri="{FF2B5EF4-FFF2-40B4-BE49-F238E27FC236}">
                  <a16:creationId xmlns:a16="http://schemas.microsoft.com/office/drawing/2014/main" id="{1DDF1FF6-AE57-3855-8D58-DCF6289A6A8A}"/>
                </a:ext>
              </a:extLst>
            </p:cNvPr>
            <p:cNvGrpSpPr/>
            <p:nvPr/>
          </p:nvGrpSpPr>
          <p:grpSpPr>
            <a:xfrm>
              <a:off x="2522862" y="6105648"/>
              <a:ext cx="1193245" cy="298173"/>
              <a:chOff x="2523139" y="5287822"/>
              <a:chExt cx="1193245" cy="298173"/>
            </a:xfrm>
            <a:grpFill/>
          </p:grpSpPr>
          <p:sp>
            <p:nvSpPr>
              <p:cNvPr id="11280" name="矩形 11279">
                <a:extLst>
                  <a:ext uri="{FF2B5EF4-FFF2-40B4-BE49-F238E27FC236}">
                    <a16:creationId xmlns:a16="http://schemas.microsoft.com/office/drawing/2014/main" id="{4668D9A9-2623-2E92-0008-B203993E6B78}"/>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1" name="矩形 11280">
                <a:extLst>
                  <a:ext uri="{FF2B5EF4-FFF2-40B4-BE49-F238E27FC236}">
                    <a16:creationId xmlns:a16="http://schemas.microsoft.com/office/drawing/2014/main" id="{8676D082-023D-07D4-6CD4-AF976DADE18F}"/>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2" name="矩形 11281">
                <a:extLst>
                  <a:ext uri="{FF2B5EF4-FFF2-40B4-BE49-F238E27FC236}">
                    <a16:creationId xmlns:a16="http://schemas.microsoft.com/office/drawing/2014/main" id="{FFEFD801-E339-11F0-F320-A93A6283D4EA}"/>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3" name="矩形 11282">
                <a:extLst>
                  <a:ext uri="{FF2B5EF4-FFF2-40B4-BE49-F238E27FC236}">
                    <a16:creationId xmlns:a16="http://schemas.microsoft.com/office/drawing/2014/main" id="{322A5B80-A22A-4095-2770-06B58EB3E56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75" name="组合 11274">
              <a:extLst>
                <a:ext uri="{FF2B5EF4-FFF2-40B4-BE49-F238E27FC236}">
                  <a16:creationId xmlns:a16="http://schemas.microsoft.com/office/drawing/2014/main" id="{F005FDFA-4953-1784-1967-AE2A328F805A}"/>
                </a:ext>
              </a:extLst>
            </p:cNvPr>
            <p:cNvGrpSpPr/>
            <p:nvPr/>
          </p:nvGrpSpPr>
          <p:grpSpPr>
            <a:xfrm>
              <a:off x="2522585" y="6403821"/>
              <a:ext cx="1193245" cy="298173"/>
              <a:chOff x="2523139" y="5287822"/>
              <a:chExt cx="1193245" cy="298173"/>
            </a:xfrm>
            <a:grpFill/>
          </p:grpSpPr>
          <p:sp>
            <p:nvSpPr>
              <p:cNvPr id="11276" name="矩形 11275">
                <a:extLst>
                  <a:ext uri="{FF2B5EF4-FFF2-40B4-BE49-F238E27FC236}">
                    <a16:creationId xmlns:a16="http://schemas.microsoft.com/office/drawing/2014/main" id="{B249C1A3-A0B0-6982-0467-502A39E0A2F9}"/>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7" name="矩形 11276">
                <a:extLst>
                  <a:ext uri="{FF2B5EF4-FFF2-40B4-BE49-F238E27FC236}">
                    <a16:creationId xmlns:a16="http://schemas.microsoft.com/office/drawing/2014/main" id="{9FC00C00-EC95-45C3-283E-3809F063DD39}"/>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8" name="矩形 11277">
                <a:extLst>
                  <a:ext uri="{FF2B5EF4-FFF2-40B4-BE49-F238E27FC236}">
                    <a16:creationId xmlns:a16="http://schemas.microsoft.com/office/drawing/2014/main" id="{403F0DDD-83FE-43D3-50AB-899585E7B1D3}"/>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9" name="矩形 11278">
                <a:extLst>
                  <a:ext uri="{FF2B5EF4-FFF2-40B4-BE49-F238E27FC236}">
                    <a16:creationId xmlns:a16="http://schemas.microsoft.com/office/drawing/2014/main" id="{A990DFD4-784A-2123-318F-0FEE95D13CF4}"/>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5" name="矩形 4">
            <a:extLst>
              <a:ext uri="{FF2B5EF4-FFF2-40B4-BE49-F238E27FC236}">
                <a16:creationId xmlns:a16="http://schemas.microsoft.com/office/drawing/2014/main" id="{9CB2454C-13D2-B845-6771-142D8D0BEC79}"/>
              </a:ext>
            </a:extLst>
          </p:cNvPr>
          <p:cNvSpPr/>
          <p:nvPr/>
        </p:nvSpPr>
        <p:spPr>
          <a:xfrm>
            <a:off x="1130735" y="2276598"/>
            <a:ext cx="2586412" cy="30820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A8F53575-386F-0FA7-7D04-0BEA0511E59B}"/>
              </a:ext>
            </a:extLst>
          </p:cNvPr>
          <p:cNvGrpSpPr/>
          <p:nvPr/>
        </p:nvGrpSpPr>
        <p:grpSpPr>
          <a:xfrm>
            <a:off x="5346628" y="4920146"/>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0" name="组合 9">
              <a:extLst>
                <a:ext uri="{FF2B5EF4-FFF2-40B4-BE49-F238E27FC236}">
                  <a16:creationId xmlns:a16="http://schemas.microsoft.com/office/drawing/2014/main" id="{43A2EAFF-7559-6264-4333-8A4DADCE9164}"/>
                </a:ext>
              </a:extLst>
            </p:cNvPr>
            <p:cNvGrpSpPr/>
            <p:nvPr/>
          </p:nvGrpSpPr>
          <p:grpSpPr>
            <a:xfrm>
              <a:off x="2522862" y="6105648"/>
              <a:ext cx="1193245" cy="298173"/>
              <a:chOff x="2523139" y="5287822"/>
              <a:chExt cx="1193245" cy="298173"/>
            </a:xfrm>
            <a:grpFill/>
          </p:grpSpPr>
          <p:sp>
            <p:nvSpPr>
              <p:cNvPr id="16" name="矩形 15">
                <a:extLst>
                  <a:ext uri="{FF2B5EF4-FFF2-40B4-BE49-F238E27FC236}">
                    <a16:creationId xmlns:a16="http://schemas.microsoft.com/office/drawing/2014/main" id="{487D6387-AC65-6069-7A07-20FAABB8AED5}"/>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 name="矩形 16">
                <a:extLst>
                  <a:ext uri="{FF2B5EF4-FFF2-40B4-BE49-F238E27FC236}">
                    <a16:creationId xmlns:a16="http://schemas.microsoft.com/office/drawing/2014/main" id="{6ACBF735-FC75-6F0E-CE5A-595557978D9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 name="矩形 17">
                <a:extLst>
                  <a:ext uri="{FF2B5EF4-FFF2-40B4-BE49-F238E27FC236}">
                    <a16:creationId xmlns:a16="http://schemas.microsoft.com/office/drawing/2014/main" id="{77B2978E-E896-0990-C5C3-4EB8FA950259}"/>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A40BF58C-F25B-1EB9-5BA3-45F3B9172CF5}"/>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 name="组合 10">
              <a:extLst>
                <a:ext uri="{FF2B5EF4-FFF2-40B4-BE49-F238E27FC236}">
                  <a16:creationId xmlns:a16="http://schemas.microsoft.com/office/drawing/2014/main" id="{24CE7593-433E-982D-9D38-390E29FFFCC6}"/>
                </a:ext>
              </a:extLst>
            </p:cNvPr>
            <p:cNvGrpSpPr/>
            <p:nvPr/>
          </p:nvGrpSpPr>
          <p:grpSpPr>
            <a:xfrm>
              <a:off x="2522585" y="6403821"/>
              <a:ext cx="1193245" cy="298173"/>
              <a:chOff x="2523139" y="5287822"/>
              <a:chExt cx="1193245" cy="298173"/>
            </a:xfrm>
            <a:grpFill/>
          </p:grpSpPr>
          <p:sp>
            <p:nvSpPr>
              <p:cNvPr id="12" name="矩形 11">
                <a:extLst>
                  <a:ext uri="{FF2B5EF4-FFF2-40B4-BE49-F238E27FC236}">
                    <a16:creationId xmlns:a16="http://schemas.microsoft.com/office/drawing/2014/main" id="{28C907EB-0B6E-2185-24C5-AE82761EACA3}"/>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07D94F68-9D9F-BA5C-DBAA-B0F16AB0A2A9}"/>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141203EE-1800-46F6-F604-A9DC18D8842D}"/>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 name="矩形 14">
                <a:extLst>
                  <a:ext uri="{FF2B5EF4-FFF2-40B4-BE49-F238E27FC236}">
                    <a16:creationId xmlns:a16="http://schemas.microsoft.com/office/drawing/2014/main" id="{3238CDE2-5212-9BE4-8843-1B7246216196}"/>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cxnSp>
        <p:nvCxnSpPr>
          <p:cNvPr id="20" name="直接箭头连接符 19">
            <a:extLst>
              <a:ext uri="{FF2B5EF4-FFF2-40B4-BE49-F238E27FC236}">
                <a16:creationId xmlns:a16="http://schemas.microsoft.com/office/drawing/2014/main" id="{79A6BF1B-93F5-BACE-C3E9-47CD4F280219}"/>
              </a:ext>
            </a:extLst>
          </p:cNvPr>
          <p:cNvCxnSpPr/>
          <p:nvPr/>
        </p:nvCxnSpPr>
        <p:spPr>
          <a:xfrm>
            <a:off x="6623875" y="5218319"/>
            <a:ext cx="19304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0F305684-2C2E-0E4A-153D-260AFF4D66F2}"/>
              </a:ext>
            </a:extLst>
          </p:cNvPr>
          <p:cNvSpPr txBox="1"/>
          <p:nvPr/>
        </p:nvSpPr>
        <p:spPr>
          <a:xfrm>
            <a:off x="6839843" y="4841767"/>
            <a:ext cx="1498484" cy="369332"/>
          </a:xfrm>
          <a:prstGeom prst="rect">
            <a:avLst/>
          </a:prstGeom>
          <a:noFill/>
        </p:spPr>
        <p:txBody>
          <a:bodyPr wrap="square" rtlCol="0">
            <a:spAutoFit/>
          </a:bodyPr>
          <a:lstStyle/>
          <a:p>
            <a:r>
              <a:rPr lang="en-US" altLang="zh-CN" b="1" dirty="0" err="1"/>
              <a:t>FeedForward</a:t>
            </a:r>
            <a:endParaRPr lang="zh-CN" altLang="en-US" b="1" dirty="0"/>
          </a:p>
        </p:txBody>
      </p:sp>
      <p:grpSp>
        <p:nvGrpSpPr>
          <p:cNvPr id="47" name="组合 46">
            <a:extLst>
              <a:ext uri="{FF2B5EF4-FFF2-40B4-BE49-F238E27FC236}">
                <a16:creationId xmlns:a16="http://schemas.microsoft.com/office/drawing/2014/main" id="{3FA048DF-A787-77FF-0299-BDBA3E81BD66}"/>
              </a:ext>
            </a:extLst>
          </p:cNvPr>
          <p:cNvGrpSpPr/>
          <p:nvPr/>
        </p:nvGrpSpPr>
        <p:grpSpPr>
          <a:xfrm>
            <a:off x="8674230" y="4903513"/>
            <a:ext cx="1193522" cy="596346"/>
            <a:chOff x="2522585" y="6105648"/>
            <a:chExt cx="1193522" cy="596346"/>
          </a:xfrm>
          <a:solidFill>
            <a:schemeClr val="tx1">
              <a:lumMod val="50000"/>
              <a:lumOff val="50000"/>
            </a:schemeClr>
          </a:solidFill>
        </p:grpSpPr>
        <p:grpSp>
          <p:nvGrpSpPr>
            <p:cNvPr id="48" name="组合 47">
              <a:extLst>
                <a:ext uri="{FF2B5EF4-FFF2-40B4-BE49-F238E27FC236}">
                  <a16:creationId xmlns:a16="http://schemas.microsoft.com/office/drawing/2014/main" id="{B8EF5A0F-2031-C792-CA27-065EAB0CF755}"/>
                </a:ext>
              </a:extLst>
            </p:cNvPr>
            <p:cNvGrpSpPr/>
            <p:nvPr/>
          </p:nvGrpSpPr>
          <p:grpSpPr>
            <a:xfrm>
              <a:off x="2522862" y="6105648"/>
              <a:ext cx="1193245" cy="298173"/>
              <a:chOff x="2523139" y="5287822"/>
              <a:chExt cx="1193245" cy="298173"/>
            </a:xfrm>
            <a:grpFill/>
          </p:grpSpPr>
          <p:sp>
            <p:nvSpPr>
              <p:cNvPr id="11287" name="矩形 11286">
                <a:extLst>
                  <a:ext uri="{FF2B5EF4-FFF2-40B4-BE49-F238E27FC236}">
                    <a16:creationId xmlns:a16="http://schemas.microsoft.com/office/drawing/2014/main" id="{BE2C7545-8DF9-0FB3-AE81-5671B5FE1727}"/>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8" name="矩形 11287">
                <a:extLst>
                  <a:ext uri="{FF2B5EF4-FFF2-40B4-BE49-F238E27FC236}">
                    <a16:creationId xmlns:a16="http://schemas.microsoft.com/office/drawing/2014/main" id="{862C2A93-D78C-2188-178C-B1624A81A2DA}"/>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9" name="矩形 11288">
                <a:extLst>
                  <a:ext uri="{FF2B5EF4-FFF2-40B4-BE49-F238E27FC236}">
                    <a16:creationId xmlns:a16="http://schemas.microsoft.com/office/drawing/2014/main" id="{F1BFD2EF-4325-AC82-46C8-86FE4B3E1286}"/>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0" name="矩形 11289">
                <a:extLst>
                  <a:ext uri="{FF2B5EF4-FFF2-40B4-BE49-F238E27FC236}">
                    <a16:creationId xmlns:a16="http://schemas.microsoft.com/office/drawing/2014/main" id="{50FF371A-2589-B84B-9D5D-375CBF19C02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66" name="组合 11265">
              <a:extLst>
                <a:ext uri="{FF2B5EF4-FFF2-40B4-BE49-F238E27FC236}">
                  <a16:creationId xmlns:a16="http://schemas.microsoft.com/office/drawing/2014/main" id="{F4782702-534B-873A-51BA-013EC82C1086}"/>
                </a:ext>
              </a:extLst>
            </p:cNvPr>
            <p:cNvGrpSpPr/>
            <p:nvPr/>
          </p:nvGrpSpPr>
          <p:grpSpPr>
            <a:xfrm>
              <a:off x="2522585" y="6403821"/>
              <a:ext cx="1193245" cy="298173"/>
              <a:chOff x="2523139" y="5287822"/>
              <a:chExt cx="1193245" cy="298173"/>
            </a:xfrm>
            <a:grpFill/>
          </p:grpSpPr>
          <p:sp>
            <p:nvSpPr>
              <p:cNvPr id="11271" name="矩形 11270">
                <a:extLst>
                  <a:ext uri="{FF2B5EF4-FFF2-40B4-BE49-F238E27FC236}">
                    <a16:creationId xmlns:a16="http://schemas.microsoft.com/office/drawing/2014/main" id="{CAC4C7A6-DA14-A171-6282-85E02FB080A9}"/>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4" name="矩形 11283">
                <a:extLst>
                  <a:ext uri="{FF2B5EF4-FFF2-40B4-BE49-F238E27FC236}">
                    <a16:creationId xmlns:a16="http://schemas.microsoft.com/office/drawing/2014/main" id="{D20DFC22-28D1-17CF-5CD1-3850640AC32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5" name="矩形 11284">
                <a:extLst>
                  <a:ext uri="{FF2B5EF4-FFF2-40B4-BE49-F238E27FC236}">
                    <a16:creationId xmlns:a16="http://schemas.microsoft.com/office/drawing/2014/main" id="{3D767CF1-72BB-8CE4-EEE6-A3DCC589C902}"/>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6" name="矩形 11285">
                <a:extLst>
                  <a:ext uri="{FF2B5EF4-FFF2-40B4-BE49-F238E27FC236}">
                    <a16:creationId xmlns:a16="http://schemas.microsoft.com/office/drawing/2014/main" id="{22F012C0-9F52-6940-783C-501229610DB5}"/>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1291" name="组合 11290">
            <a:extLst>
              <a:ext uri="{FF2B5EF4-FFF2-40B4-BE49-F238E27FC236}">
                <a16:creationId xmlns:a16="http://schemas.microsoft.com/office/drawing/2014/main" id="{45F81BFB-FB65-AE89-0432-047F781A44C5}"/>
              </a:ext>
            </a:extLst>
          </p:cNvPr>
          <p:cNvGrpSpPr/>
          <p:nvPr/>
        </p:nvGrpSpPr>
        <p:grpSpPr>
          <a:xfrm>
            <a:off x="5346213" y="5918785"/>
            <a:ext cx="1193522" cy="596346"/>
            <a:chOff x="2522585" y="6105648"/>
            <a:chExt cx="1193522" cy="596346"/>
          </a:xfrm>
          <a:solidFill>
            <a:schemeClr val="tx1">
              <a:lumMod val="50000"/>
              <a:lumOff val="50000"/>
            </a:schemeClr>
          </a:solidFill>
        </p:grpSpPr>
        <p:grpSp>
          <p:nvGrpSpPr>
            <p:cNvPr id="11292" name="组合 11291">
              <a:extLst>
                <a:ext uri="{FF2B5EF4-FFF2-40B4-BE49-F238E27FC236}">
                  <a16:creationId xmlns:a16="http://schemas.microsoft.com/office/drawing/2014/main" id="{73203561-8A62-0302-6372-A052180D2708}"/>
                </a:ext>
              </a:extLst>
            </p:cNvPr>
            <p:cNvGrpSpPr/>
            <p:nvPr/>
          </p:nvGrpSpPr>
          <p:grpSpPr>
            <a:xfrm>
              <a:off x="2522862" y="6105648"/>
              <a:ext cx="1193245" cy="298173"/>
              <a:chOff x="2523139" y="5287822"/>
              <a:chExt cx="1193245" cy="298173"/>
            </a:xfrm>
            <a:grpFill/>
          </p:grpSpPr>
          <p:sp>
            <p:nvSpPr>
              <p:cNvPr id="11298" name="矩形 11297">
                <a:extLst>
                  <a:ext uri="{FF2B5EF4-FFF2-40B4-BE49-F238E27FC236}">
                    <a16:creationId xmlns:a16="http://schemas.microsoft.com/office/drawing/2014/main" id="{3ED05D81-6C4C-C61D-4E3E-5F80F286ECAC}"/>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9" name="矩形 11298">
                <a:extLst>
                  <a:ext uri="{FF2B5EF4-FFF2-40B4-BE49-F238E27FC236}">
                    <a16:creationId xmlns:a16="http://schemas.microsoft.com/office/drawing/2014/main" id="{26999528-22CB-6212-482D-71C006DA62C6}"/>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0" name="矩形 11299">
                <a:extLst>
                  <a:ext uri="{FF2B5EF4-FFF2-40B4-BE49-F238E27FC236}">
                    <a16:creationId xmlns:a16="http://schemas.microsoft.com/office/drawing/2014/main" id="{645335A7-82C3-4A47-7A50-0CA4E921F202}"/>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1" name="矩形 11300">
                <a:extLst>
                  <a:ext uri="{FF2B5EF4-FFF2-40B4-BE49-F238E27FC236}">
                    <a16:creationId xmlns:a16="http://schemas.microsoft.com/office/drawing/2014/main" id="{2D134C52-D6F6-5693-8A21-C2D2C8F38350}"/>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93" name="组合 11292">
              <a:extLst>
                <a:ext uri="{FF2B5EF4-FFF2-40B4-BE49-F238E27FC236}">
                  <a16:creationId xmlns:a16="http://schemas.microsoft.com/office/drawing/2014/main" id="{6B9AF6BF-4EF8-DA3C-9AE4-BD4EFB8E9631}"/>
                </a:ext>
              </a:extLst>
            </p:cNvPr>
            <p:cNvGrpSpPr/>
            <p:nvPr/>
          </p:nvGrpSpPr>
          <p:grpSpPr>
            <a:xfrm>
              <a:off x="2522585" y="6403821"/>
              <a:ext cx="1193245" cy="298173"/>
              <a:chOff x="2523139" y="5287822"/>
              <a:chExt cx="1193245" cy="298173"/>
            </a:xfrm>
            <a:grpFill/>
          </p:grpSpPr>
          <p:sp>
            <p:nvSpPr>
              <p:cNvPr id="11294" name="矩形 11293">
                <a:extLst>
                  <a:ext uri="{FF2B5EF4-FFF2-40B4-BE49-F238E27FC236}">
                    <a16:creationId xmlns:a16="http://schemas.microsoft.com/office/drawing/2014/main" id="{403E3AB8-AC4C-FB6D-1D9A-D1C768169606}"/>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5" name="矩形 11294">
                <a:extLst>
                  <a:ext uri="{FF2B5EF4-FFF2-40B4-BE49-F238E27FC236}">
                    <a16:creationId xmlns:a16="http://schemas.microsoft.com/office/drawing/2014/main" id="{59B0134F-EBCC-0CE1-6E17-5E74A1161F0E}"/>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6" name="矩形 11295">
                <a:extLst>
                  <a:ext uri="{FF2B5EF4-FFF2-40B4-BE49-F238E27FC236}">
                    <a16:creationId xmlns:a16="http://schemas.microsoft.com/office/drawing/2014/main" id="{A55DF871-743A-FEDF-77BA-7D492B9F594B}"/>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7" name="矩形 11296">
                <a:extLst>
                  <a:ext uri="{FF2B5EF4-FFF2-40B4-BE49-F238E27FC236}">
                    <a16:creationId xmlns:a16="http://schemas.microsoft.com/office/drawing/2014/main" id="{FA44342C-4815-AE45-77A4-6F67E34EAE0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1302" name="组合 11301">
            <a:extLst>
              <a:ext uri="{FF2B5EF4-FFF2-40B4-BE49-F238E27FC236}">
                <a16:creationId xmlns:a16="http://schemas.microsoft.com/office/drawing/2014/main" id="{90797D7C-8E23-5059-2DF8-0FDE57136723}"/>
              </a:ext>
            </a:extLst>
          </p:cNvPr>
          <p:cNvGrpSpPr/>
          <p:nvPr/>
        </p:nvGrpSpPr>
        <p:grpSpPr>
          <a:xfrm>
            <a:off x="7885660" y="5921160"/>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1303" name="组合 11302">
              <a:extLst>
                <a:ext uri="{FF2B5EF4-FFF2-40B4-BE49-F238E27FC236}">
                  <a16:creationId xmlns:a16="http://schemas.microsoft.com/office/drawing/2014/main" id="{D9F8925E-0424-EE7A-F0F0-30AAF3AA2CE2}"/>
                </a:ext>
              </a:extLst>
            </p:cNvPr>
            <p:cNvGrpSpPr/>
            <p:nvPr/>
          </p:nvGrpSpPr>
          <p:grpSpPr>
            <a:xfrm>
              <a:off x="2522862" y="6105648"/>
              <a:ext cx="1193245" cy="298173"/>
              <a:chOff x="2523139" y="5287822"/>
              <a:chExt cx="1193245" cy="298173"/>
            </a:xfrm>
            <a:grpFill/>
          </p:grpSpPr>
          <p:sp>
            <p:nvSpPr>
              <p:cNvPr id="11309" name="矩形 11308">
                <a:extLst>
                  <a:ext uri="{FF2B5EF4-FFF2-40B4-BE49-F238E27FC236}">
                    <a16:creationId xmlns:a16="http://schemas.microsoft.com/office/drawing/2014/main" id="{355210C7-99AB-F1C9-313C-58EFD5177612}"/>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0" name="矩形 11309">
                <a:extLst>
                  <a:ext uri="{FF2B5EF4-FFF2-40B4-BE49-F238E27FC236}">
                    <a16:creationId xmlns:a16="http://schemas.microsoft.com/office/drawing/2014/main" id="{10165AC6-0DAB-7D20-FA7C-CF8D32E3B407}"/>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1" name="矩形 11310">
                <a:extLst>
                  <a:ext uri="{FF2B5EF4-FFF2-40B4-BE49-F238E27FC236}">
                    <a16:creationId xmlns:a16="http://schemas.microsoft.com/office/drawing/2014/main" id="{6A4DF0CB-6883-D7E0-93BF-6BBD7CBF24EE}"/>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2" name="矩形 11311">
                <a:extLst>
                  <a:ext uri="{FF2B5EF4-FFF2-40B4-BE49-F238E27FC236}">
                    <a16:creationId xmlns:a16="http://schemas.microsoft.com/office/drawing/2014/main" id="{DB31E93F-D4DC-EAAF-F812-D722BE99CE06}"/>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304" name="组合 11303">
              <a:extLst>
                <a:ext uri="{FF2B5EF4-FFF2-40B4-BE49-F238E27FC236}">
                  <a16:creationId xmlns:a16="http://schemas.microsoft.com/office/drawing/2014/main" id="{544265F6-AD40-88F9-B9BD-B27BC1F9811D}"/>
                </a:ext>
              </a:extLst>
            </p:cNvPr>
            <p:cNvGrpSpPr/>
            <p:nvPr/>
          </p:nvGrpSpPr>
          <p:grpSpPr>
            <a:xfrm>
              <a:off x="2522585" y="6403821"/>
              <a:ext cx="1193245" cy="298173"/>
              <a:chOff x="2523139" y="5287822"/>
              <a:chExt cx="1193245" cy="298173"/>
            </a:xfrm>
            <a:grpFill/>
          </p:grpSpPr>
          <p:sp>
            <p:nvSpPr>
              <p:cNvPr id="11305" name="矩形 11304">
                <a:extLst>
                  <a:ext uri="{FF2B5EF4-FFF2-40B4-BE49-F238E27FC236}">
                    <a16:creationId xmlns:a16="http://schemas.microsoft.com/office/drawing/2014/main" id="{95F21FEF-3945-86B9-9D66-80E4EDD89D86}"/>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6" name="矩形 11305">
                <a:extLst>
                  <a:ext uri="{FF2B5EF4-FFF2-40B4-BE49-F238E27FC236}">
                    <a16:creationId xmlns:a16="http://schemas.microsoft.com/office/drawing/2014/main" id="{B05D94BD-D9CC-8DFD-ACE3-AE66EDB06275}"/>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7" name="矩形 11306">
                <a:extLst>
                  <a:ext uri="{FF2B5EF4-FFF2-40B4-BE49-F238E27FC236}">
                    <a16:creationId xmlns:a16="http://schemas.microsoft.com/office/drawing/2014/main" id="{94D0E6CA-3F9A-AC37-8EE8-F001263601DE}"/>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8" name="矩形 11307">
                <a:extLst>
                  <a:ext uri="{FF2B5EF4-FFF2-40B4-BE49-F238E27FC236}">
                    <a16:creationId xmlns:a16="http://schemas.microsoft.com/office/drawing/2014/main" id="{DF95E502-826C-6ADD-4FC6-C054EE0DAAF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11313" name="加号 11312">
            <a:extLst>
              <a:ext uri="{FF2B5EF4-FFF2-40B4-BE49-F238E27FC236}">
                <a16:creationId xmlns:a16="http://schemas.microsoft.com/office/drawing/2014/main" id="{194F6CD2-6D62-8193-92A9-159791E43D14}"/>
              </a:ext>
            </a:extLst>
          </p:cNvPr>
          <p:cNvSpPr/>
          <p:nvPr/>
        </p:nvSpPr>
        <p:spPr>
          <a:xfrm>
            <a:off x="7032189" y="6002541"/>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14" name="文本框 11313">
            <a:extLst>
              <a:ext uri="{FF2B5EF4-FFF2-40B4-BE49-F238E27FC236}">
                <a16:creationId xmlns:a16="http://schemas.microsoft.com/office/drawing/2014/main" id="{827811CA-231F-DA2C-67F3-F9B227A5637F}"/>
              </a:ext>
            </a:extLst>
          </p:cNvPr>
          <p:cNvSpPr txBox="1"/>
          <p:nvPr/>
        </p:nvSpPr>
        <p:spPr>
          <a:xfrm>
            <a:off x="6976650" y="5734178"/>
            <a:ext cx="683722" cy="369332"/>
          </a:xfrm>
          <a:prstGeom prst="rect">
            <a:avLst/>
          </a:prstGeom>
          <a:noFill/>
        </p:spPr>
        <p:txBody>
          <a:bodyPr wrap="square" rtlCol="0">
            <a:spAutoFit/>
          </a:bodyPr>
          <a:lstStyle/>
          <a:p>
            <a:r>
              <a:rPr lang="en-US" altLang="zh-CN" b="1" dirty="0"/>
              <a:t>Add</a:t>
            </a:r>
            <a:endParaRPr lang="zh-CN" altLang="en-US" b="1" dirty="0"/>
          </a:p>
        </p:txBody>
      </p:sp>
      <p:cxnSp>
        <p:nvCxnSpPr>
          <p:cNvPr id="11316" name="直接箭头连接符 11315">
            <a:extLst>
              <a:ext uri="{FF2B5EF4-FFF2-40B4-BE49-F238E27FC236}">
                <a16:creationId xmlns:a16="http://schemas.microsoft.com/office/drawing/2014/main" id="{25CF7328-C937-4060-B477-1A0D702BF4DC}"/>
              </a:ext>
            </a:extLst>
          </p:cNvPr>
          <p:cNvCxnSpPr>
            <a:stCxn id="5" idx="3"/>
          </p:cNvCxnSpPr>
          <p:nvPr/>
        </p:nvCxnSpPr>
        <p:spPr>
          <a:xfrm>
            <a:off x="3717147" y="2430700"/>
            <a:ext cx="1558664" cy="37262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930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ncoder">
            <a:extLst>
              <a:ext uri="{FF2B5EF4-FFF2-40B4-BE49-F238E27FC236}">
                <a16:creationId xmlns:a16="http://schemas.microsoft.com/office/drawing/2014/main" id="{B11DF8B2-89E8-F951-0B2E-F69697AC1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79550"/>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9A59F164-C412-617B-8F9B-43F135FACECB}"/>
              </a:ext>
            </a:extLst>
          </p:cNvPr>
          <p:cNvSpPr>
            <a:spLocks noGrp="1"/>
          </p:cNvSpPr>
          <p:nvPr>
            <p:ph type="body" idx="1"/>
          </p:nvPr>
        </p:nvSpPr>
        <p:spPr/>
        <p:txBody>
          <a:bodyPr/>
          <a:lstStyle/>
          <a:p>
            <a:r>
              <a:rPr lang="en-US" altLang="zh-CN" dirty="0"/>
              <a:t>Feed Forward</a:t>
            </a:r>
            <a:endParaRPr lang="zh-CN" altLang="en-US" dirty="0"/>
          </a:p>
        </p:txBody>
      </p:sp>
      <p:sp>
        <p:nvSpPr>
          <p:cNvPr id="4" name="文本框 3">
            <a:extLst>
              <a:ext uri="{FF2B5EF4-FFF2-40B4-BE49-F238E27FC236}">
                <a16:creationId xmlns:a16="http://schemas.microsoft.com/office/drawing/2014/main" id="{B7405816-BCF9-E3C2-9916-D6B033DFA368}"/>
              </a:ext>
            </a:extLst>
          </p:cNvPr>
          <p:cNvSpPr txBox="1"/>
          <p:nvPr/>
        </p:nvSpPr>
        <p:spPr>
          <a:xfrm>
            <a:off x="3979027" y="3871892"/>
            <a:ext cx="7198820" cy="875881"/>
          </a:xfrm>
          <a:prstGeom prst="rect">
            <a:avLst/>
          </a:prstGeom>
          <a:noFill/>
        </p:spPr>
        <p:txBody>
          <a:bodyPr wrap="square">
            <a:spAutoFit/>
          </a:bodyPr>
          <a:lstStyle/>
          <a:p>
            <a:pPr>
              <a:lnSpc>
                <a:spcPct val="150000"/>
              </a:lnSpc>
            </a:pPr>
            <a:r>
              <a:rPr lang="zh-CN" altLang="en-US" b="0" i="0" dirty="0">
                <a:effectLst/>
                <a:latin typeface="-apple-system"/>
              </a:rPr>
              <a:t>基于位置的前馈神经网络被用来对输入中的每个位置进行非线性变换。它由两个线性层组成，层与层之间需要经过</a:t>
            </a:r>
            <a:r>
              <a:rPr lang="en-US" altLang="zh-CN" b="0" i="0" dirty="0" err="1">
                <a:effectLst/>
                <a:latin typeface="-apple-system"/>
              </a:rPr>
              <a:t>ReLU</a:t>
            </a:r>
            <a:r>
              <a:rPr lang="zh-CN" altLang="en-US" b="0" i="0" dirty="0">
                <a:effectLst/>
                <a:latin typeface="-apple-system"/>
              </a:rPr>
              <a:t>激活函数。</a:t>
            </a:r>
            <a:endParaRPr lang="zh-CN" altLang="en-US" dirty="0"/>
          </a:p>
        </p:txBody>
      </p:sp>
      <p:grpSp>
        <p:nvGrpSpPr>
          <p:cNvPr id="5" name="组合 4">
            <a:extLst>
              <a:ext uri="{FF2B5EF4-FFF2-40B4-BE49-F238E27FC236}">
                <a16:creationId xmlns:a16="http://schemas.microsoft.com/office/drawing/2014/main" id="{801F10C2-5AAB-182C-5BA8-981D95534E47}"/>
              </a:ext>
            </a:extLst>
          </p:cNvPr>
          <p:cNvGrpSpPr/>
          <p:nvPr/>
        </p:nvGrpSpPr>
        <p:grpSpPr>
          <a:xfrm>
            <a:off x="5910570" y="1407885"/>
            <a:ext cx="3220063" cy="2021115"/>
            <a:chOff x="1828796" y="3016331"/>
            <a:chExt cx="4412611" cy="3061189"/>
          </a:xfrm>
        </p:grpSpPr>
        <p:sp>
          <p:nvSpPr>
            <p:cNvPr id="6" name="矩形: 圆角 5">
              <a:extLst>
                <a:ext uri="{FF2B5EF4-FFF2-40B4-BE49-F238E27FC236}">
                  <a16:creationId xmlns:a16="http://schemas.microsoft.com/office/drawing/2014/main" id="{91208C67-772E-5FAA-45E6-473D72D249B8}"/>
                </a:ext>
              </a:extLst>
            </p:cNvPr>
            <p:cNvSpPr/>
            <p:nvPr/>
          </p:nvSpPr>
          <p:spPr>
            <a:xfrm>
              <a:off x="1828797" y="5161419"/>
              <a:ext cx="4412610" cy="42348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 Layer 1</a:t>
              </a:r>
              <a:endParaRPr lang="zh-CN" altLang="en-US" dirty="0">
                <a:solidFill>
                  <a:schemeClr val="tx1"/>
                </a:solidFill>
              </a:endParaRPr>
            </a:p>
          </p:txBody>
        </p:sp>
        <p:sp>
          <p:nvSpPr>
            <p:cNvPr id="7" name="矩形: 圆角 6">
              <a:extLst>
                <a:ext uri="{FF2B5EF4-FFF2-40B4-BE49-F238E27FC236}">
                  <a16:creationId xmlns:a16="http://schemas.microsoft.com/office/drawing/2014/main" id="{176CB499-EC0C-3446-5717-5C06838CD64F}"/>
                </a:ext>
              </a:extLst>
            </p:cNvPr>
            <p:cNvSpPr/>
            <p:nvPr/>
          </p:nvSpPr>
          <p:spPr>
            <a:xfrm>
              <a:off x="1828797" y="4305229"/>
              <a:ext cx="4412610" cy="423487"/>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ReLU</a:t>
              </a:r>
              <a:endParaRPr lang="zh-CN" altLang="en-US" dirty="0">
                <a:solidFill>
                  <a:schemeClr val="tx1"/>
                </a:solidFill>
              </a:endParaRPr>
            </a:p>
          </p:txBody>
        </p:sp>
        <p:sp>
          <p:nvSpPr>
            <p:cNvPr id="8" name="矩形: 圆角 7">
              <a:extLst>
                <a:ext uri="{FF2B5EF4-FFF2-40B4-BE49-F238E27FC236}">
                  <a16:creationId xmlns:a16="http://schemas.microsoft.com/office/drawing/2014/main" id="{02F8601B-0820-1679-EC46-BAD5992DB049}"/>
                </a:ext>
              </a:extLst>
            </p:cNvPr>
            <p:cNvSpPr/>
            <p:nvPr/>
          </p:nvSpPr>
          <p:spPr>
            <a:xfrm>
              <a:off x="1828796" y="3449035"/>
              <a:ext cx="4412610" cy="42348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 Layer 2</a:t>
              </a:r>
              <a:endParaRPr lang="zh-CN" altLang="en-US" dirty="0">
                <a:solidFill>
                  <a:schemeClr val="tx1"/>
                </a:solidFill>
              </a:endParaRPr>
            </a:p>
          </p:txBody>
        </p:sp>
        <p:cxnSp>
          <p:nvCxnSpPr>
            <p:cNvPr id="9" name="直接箭头连接符 8">
              <a:extLst>
                <a:ext uri="{FF2B5EF4-FFF2-40B4-BE49-F238E27FC236}">
                  <a16:creationId xmlns:a16="http://schemas.microsoft.com/office/drawing/2014/main" id="{0A42AAB8-68C9-C1A6-77BE-A02853B070E2}"/>
                </a:ext>
              </a:extLst>
            </p:cNvPr>
            <p:cNvCxnSpPr>
              <a:cxnSpLocks/>
              <a:stCxn id="6" idx="0"/>
              <a:endCxn id="7" idx="2"/>
            </p:cNvCxnSpPr>
            <p:nvPr/>
          </p:nvCxnSpPr>
          <p:spPr>
            <a:xfrm flipV="1">
              <a:off x="4035102" y="4728715"/>
              <a:ext cx="0" cy="4327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7EF56D7C-9156-C6EF-858E-959B408D3CC8}"/>
                </a:ext>
              </a:extLst>
            </p:cNvPr>
            <p:cNvCxnSpPr>
              <a:cxnSpLocks/>
              <a:stCxn id="7" idx="0"/>
              <a:endCxn id="8" idx="2"/>
            </p:cNvCxnSpPr>
            <p:nvPr/>
          </p:nvCxnSpPr>
          <p:spPr>
            <a:xfrm flipH="1" flipV="1">
              <a:off x="4035101" y="3872524"/>
              <a:ext cx="1" cy="4327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3B1D9C05-5260-9E20-4084-6580DD9CD744}"/>
                </a:ext>
              </a:extLst>
            </p:cNvPr>
            <p:cNvCxnSpPr>
              <a:cxnSpLocks/>
            </p:cNvCxnSpPr>
            <p:nvPr/>
          </p:nvCxnSpPr>
          <p:spPr>
            <a:xfrm flipH="1" flipV="1">
              <a:off x="4035101" y="3016331"/>
              <a:ext cx="4" cy="4225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1178D88D-1A0A-3E69-0D9E-B91652A7C76F}"/>
                </a:ext>
              </a:extLst>
            </p:cNvPr>
            <p:cNvCxnSpPr>
              <a:cxnSpLocks/>
              <a:endCxn id="6" idx="2"/>
            </p:cNvCxnSpPr>
            <p:nvPr/>
          </p:nvCxnSpPr>
          <p:spPr>
            <a:xfrm flipH="1" flipV="1">
              <a:off x="4035102" y="5584906"/>
              <a:ext cx="1402" cy="4926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4" name="矩形 13">
            <a:extLst>
              <a:ext uri="{FF2B5EF4-FFF2-40B4-BE49-F238E27FC236}">
                <a16:creationId xmlns:a16="http://schemas.microsoft.com/office/drawing/2014/main" id="{DFE9F483-CD42-E469-992E-CEC1A1430EDB}"/>
              </a:ext>
            </a:extLst>
          </p:cNvPr>
          <p:cNvSpPr/>
          <p:nvPr/>
        </p:nvSpPr>
        <p:spPr>
          <a:xfrm>
            <a:off x="1967345" y="2580596"/>
            <a:ext cx="1257994" cy="578239"/>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24495B9F-6E8D-5050-D982-8C6C80A89A1B}"/>
              </a:ext>
            </a:extLst>
          </p:cNvPr>
          <p:cNvCxnSpPr>
            <a:cxnSpLocks/>
            <a:stCxn id="14" idx="3"/>
            <a:endCxn id="28" idx="1"/>
          </p:cNvCxnSpPr>
          <p:nvPr/>
        </p:nvCxnSpPr>
        <p:spPr>
          <a:xfrm flipV="1">
            <a:off x="3225339" y="2400950"/>
            <a:ext cx="2285999" cy="468766"/>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0595794A-E5FD-2F0D-A6DA-8AC50DDB37DF}"/>
              </a:ext>
            </a:extLst>
          </p:cNvPr>
          <p:cNvSpPr/>
          <p:nvPr/>
        </p:nvSpPr>
        <p:spPr>
          <a:xfrm>
            <a:off x="5511338" y="1255136"/>
            <a:ext cx="4003964" cy="2291628"/>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90CEBF4-5F37-59BC-65AB-828F1CA39EE1}"/>
              </a:ext>
            </a:extLst>
          </p:cNvPr>
          <p:cNvSpPr txBox="1"/>
          <p:nvPr/>
        </p:nvSpPr>
        <p:spPr>
          <a:xfrm>
            <a:off x="4212475" y="5096680"/>
            <a:ext cx="6694516" cy="523220"/>
          </a:xfrm>
          <a:prstGeom prst="rect">
            <a:avLst/>
          </a:prstGeom>
          <a:noFill/>
        </p:spPr>
        <p:txBody>
          <a:bodyPr wrap="square">
            <a:spAutoFit/>
          </a:bodyPr>
          <a:lstStyle/>
          <a:p>
            <a:r>
              <a:rPr lang="pl-PL" altLang="zh-CN" sz="2800" dirty="0">
                <a:latin typeface="Consolas" panose="020B0609020204030204" pitchFamily="49" charset="0"/>
              </a:rPr>
              <a:t>FFN(x) = max(0, xW1 + b1)W2 + b2 </a:t>
            </a:r>
            <a:endParaRPr lang="zh-CN" altLang="en-US" sz="2800" dirty="0">
              <a:latin typeface="Consolas" panose="020B0609020204030204" pitchFamily="49" charset="0"/>
            </a:endParaRPr>
          </a:p>
        </p:txBody>
      </p:sp>
    </p:spTree>
    <p:extLst>
      <p:ext uri="{BB962C8B-B14F-4D97-AF65-F5344CB8AC3E}">
        <p14:creationId xmlns:p14="http://schemas.microsoft.com/office/powerpoint/2010/main" val="28414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a:noFill/>
        </p:spPr>
        <p:txBody>
          <a:bodyPr/>
          <a:lstStyle/>
          <a:p>
            <a:r>
              <a:rPr lang="zh-CN" altLang="en-US" dirty="0"/>
              <a:t>解码器</a:t>
            </a: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sp>
        <p:nvSpPr>
          <p:cNvPr id="93" name="矩形: 圆角 92">
            <a:extLst>
              <a:ext uri="{FF2B5EF4-FFF2-40B4-BE49-F238E27FC236}">
                <a16:creationId xmlns:a16="http://schemas.microsoft.com/office/drawing/2014/main" id="{C036CEC1-1854-5FB8-0A12-15A57B105E4E}"/>
              </a:ext>
            </a:extLst>
          </p:cNvPr>
          <p:cNvSpPr/>
          <p:nvPr/>
        </p:nvSpPr>
        <p:spPr>
          <a:xfrm>
            <a:off x="2283812" y="2345424"/>
            <a:ext cx="8918856" cy="202598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solidFill>
              </a:rPr>
              <a:t>Decoder Layer</a:t>
            </a:r>
            <a:endParaRPr lang="zh-CN" altLang="en-US" sz="4800" b="1" dirty="0">
              <a:solidFill>
                <a:schemeClr val="tx1"/>
              </a:solidFill>
            </a:endParaRPr>
          </a:p>
        </p:txBody>
      </p:sp>
      <p:sp>
        <p:nvSpPr>
          <p:cNvPr id="5" name="矩形: 圆角 4">
            <a:extLst>
              <a:ext uri="{FF2B5EF4-FFF2-40B4-BE49-F238E27FC236}">
                <a16:creationId xmlns:a16="http://schemas.microsoft.com/office/drawing/2014/main" id="{C5DF5474-3801-5AC9-C59C-FF79DD4CD0F7}"/>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cxnSp>
        <p:nvCxnSpPr>
          <p:cNvPr id="6" name="直接箭头连接符 5">
            <a:extLst>
              <a:ext uri="{FF2B5EF4-FFF2-40B4-BE49-F238E27FC236}">
                <a16:creationId xmlns:a16="http://schemas.microsoft.com/office/drawing/2014/main" id="{904821F7-3DB8-532B-94EF-027353B7495D}"/>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93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93"/>
                                        </p:tgtEl>
                                        <p:attrNameLst>
                                          <p:attrName>style.visibility</p:attrName>
                                        </p:attrNameLst>
                                      </p:cBhvr>
                                      <p:to>
                                        <p:strVal val="visible"/>
                                      </p:to>
                                    </p:set>
                                    <p:anim calcmode="lin" valueType="num">
                                      <p:cBhvr>
                                        <p:cTn id="7" dur="750" fill="hold"/>
                                        <p:tgtEl>
                                          <p:spTgt spid="93"/>
                                        </p:tgtEl>
                                        <p:attrNameLst>
                                          <p:attrName>ppt_w</p:attrName>
                                        </p:attrNameLst>
                                      </p:cBhvr>
                                      <p:tavLst>
                                        <p:tav tm="0">
                                          <p:val>
                                            <p:fltVal val="0"/>
                                          </p:val>
                                        </p:tav>
                                        <p:tav tm="100000">
                                          <p:val>
                                            <p:strVal val="#ppt_w"/>
                                          </p:val>
                                        </p:tav>
                                      </p:tavLst>
                                    </p:anim>
                                    <p:anim calcmode="lin" valueType="num">
                                      <p:cBhvr>
                                        <p:cTn id="8" dur="750" fill="hold"/>
                                        <p:tgtEl>
                                          <p:spTgt spid="93"/>
                                        </p:tgtEl>
                                        <p:attrNameLst>
                                          <p:attrName>ppt_h</p:attrName>
                                        </p:attrNameLst>
                                      </p:cBhvr>
                                      <p:tavLst>
                                        <p:tav tm="0">
                                          <p:val>
                                            <p:fltVal val="0"/>
                                          </p:val>
                                        </p:tav>
                                        <p:tav tm="100000">
                                          <p:val>
                                            <p:strVal val="#ppt_h"/>
                                          </p:val>
                                        </p:tav>
                                      </p:tavLst>
                                    </p:anim>
                                    <p:animEffect transition="in" filter="fade">
                                      <p:cBhvr>
                                        <p:cTn id="9" dur="7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D6C0CD-2BF9-DC8B-452B-E4C161B443AB}"/>
              </a:ext>
            </a:extLst>
          </p:cNvPr>
          <p:cNvSpPr>
            <a:spLocks noGrp="1"/>
          </p:cNvSpPr>
          <p:nvPr>
            <p:ph type="body" idx="1"/>
          </p:nvPr>
        </p:nvSpPr>
        <p:spPr/>
        <p:txBody>
          <a:bodyPr/>
          <a:lstStyle/>
          <a:p>
            <a:r>
              <a:rPr lang="zh-CN" altLang="en-US" dirty="0"/>
              <a:t>解码器</a:t>
            </a:r>
          </a:p>
        </p:txBody>
      </p:sp>
      <p:pic>
        <p:nvPicPr>
          <p:cNvPr id="5" name="图片 4">
            <a:extLst>
              <a:ext uri="{FF2B5EF4-FFF2-40B4-BE49-F238E27FC236}">
                <a16:creationId xmlns:a16="http://schemas.microsoft.com/office/drawing/2014/main" id="{B55F172E-22AA-91D7-FDC7-3EE47F4ED0F6}"/>
              </a:ext>
            </a:extLst>
          </p:cNvPr>
          <p:cNvPicPr>
            <a:picLocks noChangeAspect="1"/>
          </p:cNvPicPr>
          <p:nvPr/>
        </p:nvPicPr>
        <p:blipFill rotWithShape="1">
          <a:blip r:embed="rId2"/>
          <a:srcRect r="12737"/>
          <a:stretch/>
        </p:blipFill>
        <p:spPr>
          <a:xfrm>
            <a:off x="1863116" y="1506280"/>
            <a:ext cx="7991531" cy="5031193"/>
          </a:xfrm>
          <a:prstGeom prst="rect">
            <a:avLst/>
          </a:prstGeom>
        </p:spPr>
      </p:pic>
    </p:spTree>
    <p:extLst>
      <p:ext uri="{BB962C8B-B14F-4D97-AF65-F5344CB8AC3E}">
        <p14:creationId xmlns:p14="http://schemas.microsoft.com/office/powerpoint/2010/main" val="1726514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C515BB1-92A7-5A83-11F5-C71008B858D2}"/>
              </a:ext>
            </a:extLst>
          </p:cNvPr>
          <p:cNvSpPr>
            <a:spLocks noGrp="1"/>
          </p:cNvSpPr>
          <p:nvPr>
            <p:ph type="body" idx="1"/>
          </p:nvPr>
        </p:nvSpPr>
        <p:spPr/>
        <p:txBody>
          <a:bodyPr/>
          <a:lstStyle/>
          <a:p>
            <a:r>
              <a:rPr lang="zh-CN" altLang="en-US" dirty="0"/>
              <a:t>解码器</a:t>
            </a:r>
          </a:p>
        </p:txBody>
      </p:sp>
      <p:pic>
        <p:nvPicPr>
          <p:cNvPr id="3" name="图片 2">
            <a:extLst>
              <a:ext uri="{FF2B5EF4-FFF2-40B4-BE49-F238E27FC236}">
                <a16:creationId xmlns:a16="http://schemas.microsoft.com/office/drawing/2014/main" id="{F135DE69-77D6-4B63-F12C-776B1E539C16}"/>
              </a:ext>
            </a:extLst>
          </p:cNvPr>
          <p:cNvPicPr>
            <a:picLocks noChangeAspect="1"/>
          </p:cNvPicPr>
          <p:nvPr/>
        </p:nvPicPr>
        <p:blipFill rotWithShape="1">
          <a:blip r:embed="rId2"/>
          <a:srcRect r="11972"/>
          <a:stretch/>
        </p:blipFill>
        <p:spPr>
          <a:xfrm>
            <a:off x="1933532" y="1081039"/>
            <a:ext cx="8324936" cy="5195522"/>
          </a:xfrm>
          <a:prstGeom prst="rect">
            <a:avLst/>
          </a:prstGeom>
        </p:spPr>
      </p:pic>
    </p:spTree>
    <p:extLst>
      <p:ext uri="{BB962C8B-B14F-4D97-AF65-F5344CB8AC3E}">
        <p14:creationId xmlns:p14="http://schemas.microsoft.com/office/powerpoint/2010/main" val="1224922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ecoder">
            <a:extLst>
              <a:ext uri="{FF2B5EF4-FFF2-40B4-BE49-F238E27FC236}">
                <a16:creationId xmlns:a16="http://schemas.microsoft.com/office/drawing/2014/main" id="{7E6BEDE2-8727-DF84-67DF-354521F44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40" y="1158088"/>
            <a:ext cx="3324046" cy="497116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9D6B26AC-8D89-F856-05D7-AD30EA4A6354}"/>
              </a:ext>
            </a:extLst>
          </p:cNvPr>
          <p:cNvSpPr>
            <a:spLocks noGrp="1"/>
          </p:cNvSpPr>
          <p:nvPr>
            <p:ph type="body" idx="1"/>
          </p:nvPr>
        </p:nvSpPr>
        <p:spPr/>
        <p:txBody>
          <a:bodyPr/>
          <a:lstStyle/>
          <a:p>
            <a:r>
              <a:rPr lang="zh-CN" altLang="en-US" dirty="0"/>
              <a:t>解码器</a:t>
            </a:r>
          </a:p>
        </p:txBody>
      </p:sp>
      <p:sp>
        <p:nvSpPr>
          <p:cNvPr id="6" name="矩形 5">
            <a:extLst>
              <a:ext uri="{FF2B5EF4-FFF2-40B4-BE49-F238E27FC236}">
                <a16:creationId xmlns:a16="http://schemas.microsoft.com/office/drawing/2014/main" id="{2860F635-16E7-0228-AFD6-5A0FEC4E9F96}"/>
              </a:ext>
            </a:extLst>
          </p:cNvPr>
          <p:cNvSpPr/>
          <p:nvPr/>
        </p:nvSpPr>
        <p:spPr>
          <a:xfrm>
            <a:off x="1999157" y="3931919"/>
            <a:ext cx="2586412" cy="61791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692A01D-86EA-671B-8A1C-D922F8AA5339}"/>
              </a:ext>
            </a:extLst>
          </p:cNvPr>
          <p:cNvGrpSpPr/>
          <p:nvPr/>
        </p:nvGrpSpPr>
        <p:grpSpPr>
          <a:xfrm>
            <a:off x="1999157" y="5636028"/>
            <a:ext cx="7255679" cy="418252"/>
            <a:chOff x="1079215" y="5636028"/>
            <a:chExt cx="7255679" cy="418252"/>
          </a:xfrm>
        </p:grpSpPr>
        <p:sp>
          <p:nvSpPr>
            <p:cNvPr id="4" name="矩形 3">
              <a:extLst>
                <a:ext uri="{FF2B5EF4-FFF2-40B4-BE49-F238E27FC236}">
                  <a16:creationId xmlns:a16="http://schemas.microsoft.com/office/drawing/2014/main" id="{84782C0B-4094-AE49-A6AA-EFF6F9148571}"/>
                </a:ext>
              </a:extLst>
            </p:cNvPr>
            <p:cNvSpPr/>
            <p:nvPr/>
          </p:nvSpPr>
          <p:spPr>
            <a:xfrm>
              <a:off x="1079215" y="5636028"/>
              <a:ext cx="2586412" cy="418252"/>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C9C9348-041E-12E7-719C-EDBF3DFEC5B0}"/>
                </a:ext>
              </a:extLst>
            </p:cNvPr>
            <p:cNvCxnSpPr>
              <a:cxnSpLocks/>
              <a:stCxn id="4" idx="3"/>
            </p:cNvCxnSpPr>
            <p:nvPr/>
          </p:nvCxnSpPr>
          <p:spPr>
            <a:xfrm>
              <a:off x="3665627" y="5845154"/>
              <a:ext cx="1820773" cy="0"/>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EBCA112F-D228-6F71-066F-70E1ABA2CB4F}"/>
                </a:ext>
              </a:extLst>
            </p:cNvPr>
            <p:cNvSpPr/>
            <p:nvPr/>
          </p:nvSpPr>
          <p:spPr>
            <a:xfrm>
              <a:off x="5486399" y="5677436"/>
              <a:ext cx="2848495" cy="37684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上一次</a:t>
              </a:r>
              <a:r>
                <a:rPr lang="en-US" altLang="zh-CN" b="1" dirty="0">
                  <a:solidFill>
                    <a:schemeClr val="tx1"/>
                  </a:solidFill>
                </a:rPr>
                <a:t>Outputs</a:t>
              </a:r>
              <a:endParaRPr lang="zh-CN" altLang="en-US" b="1" dirty="0">
                <a:solidFill>
                  <a:schemeClr val="tx1"/>
                </a:solidFill>
              </a:endParaRPr>
            </a:p>
          </p:txBody>
        </p:sp>
      </p:grpSp>
      <p:grpSp>
        <p:nvGrpSpPr>
          <p:cNvPr id="23" name="组合 22">
            <a:extLst>
              <a:ext uri="{FF2B5EF4-FFF2-40B4-BE49-F238E27FC236}">
                <a16:creationId xmlns:a16="http://schemas.microsoft.com/office/drawing/2014/main" id="{13E9E3A6-B2D8-A930-AA1C-BED9DD5D52FD}"/>
              </a:ext>
            </a:extLst>
          </p:cNvPr>
          <p:cNvGrpSpPr/>
          <p:nvPr/>
        </p:nvGrpSpPr>
        <p:grpSpPr>
          <a:xfrm>
            <a:off x="1999157" y="4763192"/>
            <a:ext cx="7255679" cy="723208"/>
            <a:chOff x="1079215" y="4763192"/>
            <a:chExt cx="7255679" cy="723208"/>
          </a:xfrm>
        </p:grpSpPr>
        <p:sp>
          <p:nvSpPr>
            <p:cNvPr id="5" name="矩形 4">
              <a:extLst>
                <a:ext uri="{FF2B5EF4-FFF2-40B4-BE49-F238E27FC236}">
                  <a16:creationId xmlns:a16="http://schemas.microsoft.com/office/drawing/2014/main" id="{DFCD80AF-027F-6A3B-25BF-3F2CA1A96B92}"/>
                </a:ext>
              </a:extLst>
            </p:cNvPr>
            <p:cNvSpPr/>
            <p:nvPr/>
          </p:nvSpPr>
          <p:spPr>
            <a:xfrm>
              <a:off x="1079215" y="4763192"/>
              <a:ext cx="2586412" cy="723208"/>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83E9C19B-120E-D5B5-8048-0E3FBF78E871}"/>
                </a:ext>
              </a:extLst>
            </p:cNvPr>
            <p:cNvCxnSpPr>
              <a:cxnSpLocks/>
            </p:cNvCxnSpPr>
            <p:nvPr/>
          </p:nvCxnSpPr>
          <p:spPr>
            <a:xfrm>
              <a:off x="3665627" y="5124796"/>
              <a:ext cx="1820773" cy="0"/>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6160F026-C44E-98C2-A7FF-C61DDB616879}"/>
                </a:ext>
              </a:extLst>
            </p:cNvPr>
            <p:cNvSpPr/>
            <p:nvPr/>
          </p:nvSpPr>
          <p:spPr>
            <a:xfrm>
              <a:off x="5486400" y="4936374"/>
              <a:ext cx="2848494" cy="37684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Embedding+PE</a:t>
              </a:r>
              <a:endParaRPr lang="zh-CN" altLang="en-US" b="1" dirty="0">
                <a:solidFill>
                  <a:schemeClr val="tx1"/>
                </a:solidFill>
              </a:endParaRPr>
            </a:p>
          </p:txBody>
        </p:sp>
      </p:grpSp>
      <p:cxnSp>
        <p:nvCxnSpPr>
          <p:cNvPr id="14" name="直接连接符 13">
            <a:extLst>
              <a:ext uri="{FF2B5EF4-FFF2-40B4-BE49-F238E27FC236}">
                <a16:creationId xmlns:a16="http://schemas.microsoft.com/office/drawing/2014/main" id="{EAD192ED-37FE-62FB-7E24-D69ED07909C9}"/>
              </a:ext>
            </a:extLst>
          </p:cNvPr>
          <p:cNvCxnSpPr>
            <a:cxnSpLocks/>
            <a:stCxn id="6" idx="3"/>
          </p:cNvCxnSpPr>
          <p:nvPr/>
        </p:nvCxnSpPr>
        <p:spPr>
          <a:xfrm flipV="1">
            <a:off x="4585569" y="3164378"/>
            <a:ext cx="1698853" cy="1076498"/>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CC9DEFA0-89E8-6CC5-648E-02EBD3F180A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333" b="97000" l="5779" r="93719">
                        <a14:foregroundMark x1="26131" y1="24667" x2="50000" y2="48000"/>
                        <a14:foregroundMark x1="50000" y1="48000" x2="51508" y2="48000"/>
                        <a14:foregroundMark x1="50251" y1="26333" x2="69598" y2="44333"/>
                        <a14:foregroundMark x1="69598" y1="44333" x2="38693" y2="50000"/>
                        <a14:foregroundMark x1="38693" y1="50000" x2="22864" y2="37333"/>
                        <a14:foregroundMark x1="22864" y1="37333" x2="60804" y2="18667"/>
                        <a14:foregroundMark x1="60804" y1="18667" x2="74623" y2="29667"/>
                        <a14:foregroundMark x1="74623" y1="29667" x2="76382" y2="50667"/>
                        <a14:foregroundMark x1="76382" y1="50667" x2="37940" y2="50333"/>
                        <a14:foregroundMark x1="37940" y1="50333" x2="49749" y2="35333"/>
                        <a14:foregroundMark x1="49749" y1="35333" x2="57035" y2="45667"/>
                        <a14:foregroundMark x1="56030" y1="17000" x2="31407" y2="13667"/>
                        <a14:foregroundMark x1="31407" y1="13667" x2="15578" y2="27667"/>
                        <a14:foregroundMark x1="15578" y1="27667" x2="18090" y2="50333"/>
                        <a14:foregroundMark x1="18090" y1="50333" x2="25879" y2="58333"/>
                        <a14:foregroundMark x1="55528" y1="15667" x2="80402" y2="17333"/>
                        <a14:foregroundMark x1="80402" y1="17333" x2="87437" y2="42000"/>
                        <a14:foregroundMark x1="87437" y1="42000" x2="69095" y2="59333"/>
                        <a14:foregroundMark x1="69095" y1="59333" x2="34171" y2="62000"/>
                        <a14:foregroundMark x1="85427" y1="59000" x2="26633" y2="62333"/>
                        <a14:foregroundMark x1="26633" y1="62333" x2="22362" y2="60667"/>
                        <a14:foregroundMark x1="41709" y1="22333" x2="42714" y2="28333"/>
                        <a14:foregroundMark x1="46482" y1="61000" x2="45729" y2="55333"/>
                        <a14:foregroundMark x1="49749" y1="91333" x2="50251" y2="97333"/>
                        <a14:foregroundMark x1="49749" y1="78333" x2="50251" y2="91667"/>
                        <a14:foregroundMark x1="45980" y1="90333" x2="32161" y2="90000"/>
                        <a14:foregroundMark x1="32161" y1="90000" x2="31910" y2="90000"/>
                        <a14:foregroundMark x1="49749" y1="90333" x2="63819" y2="91000"/>
                        <a14:foregroundMark x1="63819" y1="91000" x2="65578" y2="91000"/>
                        <a14:foregroundMark x1="51005" y1="6667" x2="41960" y2="6333"/>
                        <a14:foregroundMark x1="10302" y1="21333" x2="7286" y2="43667"/>
                        <a14:foregroundMark x1="93216" y1="19000" x2="92965" y2="28333"/>
                        <a14:foregroundMark x1="93719" y1="38667" x2="93467" y2="63333"/>
                        <a14:foregroundMark x1="85176" y1="72000" x2="72613" y2="70667"/>
                        <a14:foregroundMark x1="63317" y1="72667" x2="23367" y2="71667"/>
                        <a14:foregroundMark x1="6030" y1="43333" x2="6784" y2="18333"/>
                        <a14:foregroundMark x1="50503" y1="5667" x2="50503" y2="4333"/>
                      </a14:backgroundRemoval>
                    </a14:imgEffect>
                  </a14:imgLayer>
                </a14:imgProps>
              </a:ext>
            </a:extLst>
          </a:blip>
          <a:srcRect t="2939"/>
          <a:stretch/>
        </p:blipFill>
        <p:spPr>
          <a:xfrm>
            <a:off x="6135407" y="1776436"/>
            <a:ext cx="3424229" cy="2505210"/>
          </a:xfrm>
          <a:prstGeom prst="rect">
            <a:avLst/>
          </a:prstGeom>
        </p:spPr>
      </p:pic>
      <p:sp>
        <p:nvSpPr>
          <p:cNvPr id="24" name="文本框 23">
            <a:extLst>
              <a:ext uri="{FF2B5EF4-FFF2-40B4-BE49-F238E27FC236}">
                <a16:creationId xmlns:a16="http://schemas.microsoft.com/office/drawing/2014/main" id="{8CA51059-7D35-B5F5-80F6-580BAC2164A2}"/>
              </a:ext>
            </a:extLst>
          </p:cNvPr>
          <p:cNvSpPr txBox="1"/>
          <p:nvPr/>
        </p:nvSpPr>
        <p:spPr>
          <a:xfrm>
            <a:off x="1839883" y="6281415"/>
            <a:ext cx="6655724" cy="369332"/>
          </a:xfrm>
          <a:prstGeom prst="rect">
            <a:avLst/>
          </a:prstGeom>
          <a:noFill/>
        </p:spPr>
        <p:txBody>
          <a:bodyPr wrap="square" rtlCol="0">
            <a:spAutoFit/>
          </a:bodyPr>
          <a:lstStyle/>
          <a:p>
            <a:r>
              <a:rPr lang="en-US" altLang="zh-CN" dirty="0"/>
              <a:t>Shifted right</a:t>
            </a:r>
            <a:r>
              <a:rPr lang="zh-CN" altLang="en-US" dirty="0"/>
              <a:t>右移一位：句子开始需要有一个“开始标识符”</a:t>
            </a:r>
          </a:p>
        </p:txBody>
      </p:sp>
    </p:spTree>
    <p:extLst>
      <p:ext uri="{BB962C8B-B14F-4D97-AF65-F5344CB8AC3E}">
        <p14:creationId xmlns:p14="http://schemas.microsoft.com/office/powerpoint/2010/main" val="287489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前言</a:t>
            </a:r>
          </a:p>
        </p:txBody>
      </p:sp>
      <p:sp>
        <p:nvSpPr>
          <p:cNvPr id="6" name="文本框 5">
            <a:extLst>
              <a:ext uri="{FF2B5EF4-FFF2-40B4-BE49-F238E27FC236}">
                <a16:creationId xmlns:a16="http://schemas.microsoft.com/office/drawing/2014/main" id="{2A94EF03-733E-754D-B2F7-72D82C49E297}"/>
              </a:ext>
            </a:extLst>
          </p:cNvPr>
          <p:cNvSpPr txBox="1"/>
          <p:nvPr/>
        </p:nvSpPr>
        <p:spPr>
          <a:xfrm>
            <a:off x="842702" y="1232302"/>
            <a:ext cx="10534652" cy="3358612"/>
          </a:xfrm>
          <a:prstGeom prst="rect">
            <a:avLst/>
          </a:prstGeom>
          <a:noFill/>
        </p:spPr>
        <p:txBody>
          <a:bodyPr wrap="square">
            <a:spAutoFit/>
          </a:bodyPr>
          <a:lstStyle/>
          <a:p>
            <a:pPr algn="l">
              <a:lnSpc>
                <a:spcPct val="150000"/>
              </a:lnSpc>
            </a:pPr>
            <a:r>
              <a:rPr lang="en-US" altLang="zh-CN" sz="1600" b="1" i="0" dirty="0">
                <a:effectLst/>
                <a:latin typeface="+mn-ea"/>
              </a:rPr>
              <a:t>Transformer</a:t>
            </a:r>
            <a:r>
              <a:rPr lang="zh-CN" altLang="en-US" sz="1600" b="1" i="0" dirty="0">
                <a:effectLst/>
                <a:latin typeface="+mn-ea"/>
              </a:rPr>
              <a:t>是一种基于</a:t>
            </a:r>
            <a:r>
              <a:rPr lang="zh-CN" altLang="en-US" sz="1600" b="1" i="0" dirty="0">
                <a:effectLst/>
                <a:latin typeface="微软雅黑" panose="020B0503020204020204" pitchFamily="34" charset="-122"/>
                <a:ea typeface="微软雅黑" panose="020B0503020204020204" pitchFamily="34" charset="-122"/>
              </a:rPr>
              <a:t>注意力机制</a:t>
            </a:r>
            <a:r>
              <a:rPr lang="zh-CN" altLang="en-US" sz="1600" b="1" i="0" dirty="0">
                <a:effectLst/>
                <a:latin typeface="+mn-ea"/>
              </a:rPr>
              <a:t>结构</a:t>
            </a:r>
            <a:r>
              <a:rPr lang="zh-CN" altLang="en-US" sz="1600" b="1" dirty="0">
                <a:latin typeface="+mn-ea"/>
              </a:rPr>
              <a:t>的</a:t>
            </a:r>
            <a:r>
              <a:rPr lang="zh-CN" altLang="en-US" sz="1600" b="1" i="0" dirty="0">
                <a:effectLst/>
                <a:latin typeface="+mn-ea"/>
              </a:rPr>
              <a:t>神经网络，由</a:t>
            </a:r>
            <a:r>
              <a:rPr lang="en-US" altLang="zh-CN" sz="1600" b="1" i="0" dirty="0">
                <a:effectLst/>
                <a:latin typeface="+mn-ea"/>
              </a:rPr>
              <a:t>Vaswani</a:t>
            </a:r>
            <a:r>
              <a:rPr lang="zh-CN" altLang="en-US" sz="1600" b="1" i="0" dirty="0">
                <a:effectLst/>
                <a:latin typeface="+mn-ea"/>
              </a:rPr>
              <a:t>等人在</a:t>
            </a:r>
            <a:r>
              <a:rPr lang="en-US" altLang="zh-CN" sz="1600" b="1" i="0" dirty="0">
                <a:effectLst/>
                <a:latin typeface="+mn-ea"/>
              </a:rPr>
              <a:t>2017</a:t>
            </a:r>
            <a:r>
              <a:rPr lang="zh-CN" altLang="en-US" sz="1600" b="1" i="0" dirty="0">
                <a:effectLst/>
                <a:latin typeface="+mn-ea"/>
              </a:rPr>
              <a:t>年的论文“</a:t>
            </a:r>
            <a:r>
              <a:rPr lang="en-US" altLang="zh-CN" sz="1600" b="1" i="0" dirty="0">
                <a:effectLst/>
                <a:latin typeface="+mn-ea"/>
              </a:rPr>
              <a:t>Attention Is All You Need”</a:t>
            </a:r>
            <a:r>
              <a:rPr lang="zh-CN" altLang="en-US" sz="1600" b="1" i="0" dirty="0">
                <a:effectLst/>
                <a:latin typeface="+mn-ea"/>
              </a:rPr>
              <a:t>中提出，用于处理机器翻译、语言建模和文本生成等自然语言处理任务。</a:t>
            </a:r>
            <a:endParaRPr lang="en-US" altLang="zh-CN" sz="1600" b="1" i="0" dirty="0">
              <a:effectLst/>
              <a:latin typeface="+mn-ea"/>
            </a:endParaRPr>
          </a:p>
          <a:p>
            <a:pPr algn="l">
              <a:lnSpc>
                <a:spcPct val="150000"/>
              </a:lnSpc>
            </a:pPr>
            <a:endParaRPr lang="zh-CN" altLang="en-US" sz="1600" b="1" i="0" dirty="0">
              <a:effectLst/>
              <a:latin typeface="+mn-ea"/>
            </a:endParaRPr>
          </a:p>
          <a:p>
            <a:pPr algn="l">
              <a:lnSpc>
                <a:spcPct val="150000"/>
              </a:lnSpc>
            </a:pPr>
            <a:r>
              <a:rPr lang="en-US" altLang="zh-CN" sz="1600" b="1" i="0" dirty="0">
                <a:effectLst/>
                <a:latin typeface="+mn-ea"/>
              </a:rPr>
              <a:t>Transformer</a:t>
            </a:r>
            <a:r>
              <a:rPr lang="zh-CN" altLang="en-US" sz="1600" b="1" i="0" dirty="0">
                <a:effectLst/>
                <a:latin typeface="+mn-ea"/>
              </a:rPr>
              <a:t>与传统</a:t>
            </a:r>
            <a:r>
              <a:rPr lang="en-US" altLang="zh-CN" sz="1600" b="1" i="0" dirty="0">
                <a:effectLst/>
                <a:latin typeface="+mn-ea"/>
              </a:rPr>
              <a:t>NLP</a:t>
            </a:r>
            <a:r>
              <a:rPr lang="zh-CN" altLang="en-US" sz="1600" b="1" i="0" dirty="0">
                <a:effectLst/>
                <a:latin typeface="+mn-ea"/>
              </a:rPr>
              <a:t>特征提取类模型的区别主要在以下两点：</a:t>
            </a:r>
          </a:p>
          <a:p>
            <a:pPr marL="285750" indent="-285750" algn="l">
              <a:lnSpc>
                <a:spcPct val="150000"/>
              </a:lnSpc>
              <a:buFont typeface="Wingdings" panose="05000000000000000000" pitchFamily="2" charset="2"/>
              <a:buChar char="l"/>
            </a:pPr>
            <a:r>
              <a:rPr lang="en-US" altLang="zh-CN" sz="1600" b="1" i="0" dirty="0">
                <a:effectLst/>
                <a:latin typeface="+mn-ea"/>
              </a:rPr>
              <a:t>Transformer</a:t>
            </a:r>
            <a:r>
              <a:rPr lang="zh-CN" altLang="en-US" sz="1600" b="1" i="0" dirty="0">
                <a:effectLst/>
                <a:latin typeface="+mn-ea"/>
              </a:rPr>
              <a:t>将自注意力机制和多头注意力机制的概念运用到模型中；</a:t>
            </a:r>
          </a:p>
          <a:p>
            <a:pPr marL="285750" indent="-285750" algn="l">
              <a:lnSpc>
                <a:spcPct val="150000"/>
              </a:lnSpc>
              <a:buFont typeface="Wingdings" panose="05000000000000000000" pitchFamily="2" charset="2"/>
              <a:buChar char="l"/>
            </a:pPr>
            <a:r>
              <a:rPr lang="zh-CN" altLang="en-US" sz="1600" b="1" i="0" dirty="0">
                <a:effectLst/>
                <a:latin typeface="+mn-ea"/>
              </a:rPr>
              <a:t>由于缺少</a:t>
            </a:r>
            <a:r>
              <a:rPr lang="en-US" altLang="zh-CN" sz="1600" b="1" i="0" dirty="0">
                <a:effectLst/>
                <a:latin typeface="+mn-ea"/>
              </a:rPr>
              <a:t>RNN</a:t>
            </a:r>
            <a:r>
              <a:rPr lang="zh-CN" altLang="en-US" sz="1600" b="1" i="0" dirty="0">
                <a:effectLst/>
                <a:latin typeface="+mn-ea"/>
              </a:rPr>
              <a:t>模型的时序性，</a:t>
            </a:r>
            <a:r>
              <a:rPr lang="en-US" altLang="zh-CN" sz="1600" b="1" i="0" dirty="0">
                <a:effectLst/>
                <a:latin typeface="+mn-ea"/>
              </a:rPr>
              <a:t>Transformer</a:t>
            </a:r>
            <a:r>
              <a:rPr lang="zh-CN" altLang="en-US" sz="1600" b="1" i="0" dirty="0">
                <a:effectLst/>
                <a:latin typeface="+mn-ea"/>
              </a:rPr>
              <a:t>引入了位置编码，在数据上而非模型中添加位置信息；</a:t>
            </a:r>
          </a:p>
          <a:p>
            <a:pPr algn="l">
              <a:lnSpc>
                <a:spcPct val="150000"/>
              </a:lnSpc>
            </a:pPr>
            <a:r>
              <a:rPr lang="zh-CN" altLang="en-US" sz="1600" b="1" i="0" dirty="0">
                <a:effectLst/>
                <a:latin typeface="+mn-ea"/>
              </a:rPr>
              <a:t>以上的处理带来了</a:t>
            </a:r>
            <a:r>
              <a:rPr lang="en-US" altLang="zh-CN" sz="1600" b="1" i="0" dirty="0">
                <a:effectLst/>
                <a:latin typeface="+mn-ea"/>
              </a:rPr>
              <a:t>2</a:t>
            </a:r>
            <a:r>
              <a:rPr lang="zh-CN" altLang="en-US" sz="1600" b="1" i="0" dirty="0">
                <a:effectLst/>
                <a:latin typeface="+mn-ea"/>
              </a:rPr>
              <a:t>个优点：</a:t>
            </a:r>
          </a:p>
          <a:p>
            <a:pPr marL="285750" indent="-285750" algn="l">
              <a:lnSpc>
                <a:spcPct val="150000"/>
              </a:lnSpc>
              <a:buFont typeface="Wingdings" panose="05000000000000000000" pitchFamily="2" charset="2"/>
              <a:buChar char="l"/>
            </a:pPr>
            <a:r>
              <a:rPr lang="zh-CN" altLang="en-US" sz="1600" b="1" i="0" dirty="0">
                <a:effectLst/>
                <a:latin typeface="+mn-ea"/>
              </a:rPr>
              <a:t>更容易并行化，训练更加高效；</a:t>
            </a:r>
          </a:p>
          <a:p>
            <a:pPr marL="285750" indent="-285750" algn="l">
              <a:lnSpc>
                <a:spcPct val="150000"/>
              </a:lnSpc>
              <a:buFont typeface="Wingdings" panose="05000000000000000000" pitchFamily="2" charset="2"/>
              <a:buChar char="l"/>
            </a:pPr>
            <a:r>
              <a:rPr lang="zh-CN" altLang="en-US" sz="1600" b="1" i="0" dirty="0">
                <a:effectLst/>
                <a:latin typeface="+mn-ea"/>
              </a:rPr>
              <a:t>在处理长序列的任务中表现优秀，可以快速捕捉长距离中的关联信息。</a:t>
            </a:r>
          </a:p>
        </p:txBody>
      </p:sp>
      <p:pic>
        <p:nvPicPr>
          <p:cNvPr id="18436" name="Picture 4">
            <a:extLst>
              <a:ext uri="{FF2B5EF4-FFF2-40B4-BE49-F238E27FC236}">
                <a16:creationId xmlns:a16="http://schemas.microsoft.com/office/drawing/2014/main" id="{CC0E18A2-63E9-3DE2-9D5A-CEEEE6C88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07" y="4701508"/>
            <a:ext cx="4893293" cy="151641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EE8024A-D985-86BB-553D-007FD020E0F9}"/>
              </a:ext>
            </a:extLst>
          </p:cNvPr>
          <p:cNvSpPr txBox="1"/>
          <p:nvPr/>
        </p:nvSpPr>
        <p:spPr>
          <a:xfrm>
            <a:off x="1934095" y="6398938"/>
            <a:ext cx="1701338" cy="307777"/>
          </a:xfrm>
          <a:prstGeom prst="rect">
            <a:avLst/>
          </a:prstGeom>
          <a:noFill/>
        </p:spPr>
        <p:txBody>
          <a:bodyPr wrap="square" rtlCol="0">
            <a:spAutoFit/>
          </a:bodyPr>
          <a:lstStyle/>
          <a:p>
            <a:r>
              <a:rPr lang="en-US" altLang="zh-CN" sz="1400" b="1" dirty="0"/>
              <a:t>RNN</a:t>
            </a:r>
            <a:r>
              <a:rPr lang="zh-CN" altLang="en-US" sz="1400" b="1" dirty="0"/>
              <a:t>时间线展开图</a:t>
            </a:r>
          </a:p>
        </p:txBody>
      </p:sp>
      <p:pic>
        <p:nvPicPr>
          <p:cNvPr id="18440" name="Picture 8">
            <a:extLst>
              <a:ext uri="{FF2B5EF4-FFF2-40B4-BE49-F238E27FC236}">
                <a16:creationId xmlns:a16="http://schemas.microsoft.com/office/drawing/2014/main" id="{277F8BDE-0C38-F212-E8E6-C6673B893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12" y="4701508"/>
            <a:ext cx="5391688" cy="151641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51B337E5-6DDB-D424-08B8-70FE8BAA5BB8}"/>
              </a:ext>
            </a:extLst>
          </p:cNvPr>
          <p:cNvSpPr txBox="1"/>
          <p:nvPr/>
        </p:nvSpPr>
        <p:spPr>
          <a:xfrm>
            <a:off x="7883237" y="6368377"/>
            <a:ext cx="1701338" cy="307777"/>
          </a:xfrm>
          <a:prstGeom prst="rect">
            <a:avLst/>
          </a:prstGeom>
          <a:noFill/>
        </p:spPr>
        <p:txBody>
          <a:bodyPr wrap="square" rtlCol="0">
            <a:spAutoFit/>
          </a:bodyPr>
          <a:lstStyle/>
          <a:p>
            <a:pPr algn="ctr"/>
            <a:r>
              <a:rPr lang="zh-CN" altLang="en-US" sz="1400" b="1" dirty="0"/>
              <a:t>位置编码</a:t>
            </a:r>
          </a:p>
        </p:txBody>
      </p:sp>
    </p:spTree>
    <p:extLst>
      <p:ext uri="{BB962C8B-B14F-4D97-AF65-F5344CB8AC3E}">
        <p14:creationId xmlns:p14="http://schemas.microsoft.com/office/powerpoint/2010/main" val="2619454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096375-490A-8BBF-3FB5-B1FC0552F59D}"/>
              </a:ext>
            </a:extLst>
          </p:cNvPr>
          <p:cNvSpPr>
            <a:spLocks noGrp="1"/>
          </p:cNvSpPr>
          <p:nvPr>
            <p:ph type="body" idx="1"/>
          </p:nvPr>
        </p:nvSpPr>
        <p:spPr/>
        <p:txBody>
          <a:bodyPr/>
          <a:lstStyle/>
          <a:p>
            <a:r>
              <a:rPr lang="zh-CN" altLang="en-US" dirty="0"/>
              <a:t>解码器</a:t>
            </a:r>
          </a:p>
        </p:txBody>
      </p:sp>
      <p:sp>
        <p:nvSpPr>
          <p:cNvPr id="4" name="文本框 3">
            <a:extLst>
              <a:ext uri="{FF2B5EF4-FFF2-40B4-BE49-F238E27FC236}">
                <a16:creationId xmlns:a16="http://schemas.microsoft.com/office/drawing/2014/main" id="{55437F38-319D-C624-D7A8-63464ACB6549}"/>
              </a:ext>
            </a:extLst>
          </p:cNvPr>
          <p:cNvSpPr txBox="1"/>
          <p:nvPr/>
        </p:nvSpPr>
        <p:spPr>
          <a:xfrm>
            <a:off x="825908" y="1225231"/>
            <a:ext cx="10379827" cy="2537874"/>
          </a:xfrm>
          <a:prstGeom prst="rect">
            <a:avLst/>
          </a:prstGeom>
          <a:noFill/>
        </p:spPr>
        <p:txBody>
          <a:bodyPr wrap="square">
            <a:spAutoFit/>
          </a:bodyPr>
          <a:lstStyle/>
          <a:p>
            <a:pPr algn="l">
              <a:lnSpc>
                <a:spcPct val="150000"/>
              </a:lnSpc>
            </a:pPr>
            <a:r>
              <a:rPr lang="zh-CN" altLang="en-US" b="0" i="0" dirty="0">
                <a:effectLst/>
                <a:latin typeface="-apple-system"/>
              </a:rPr>
              <a:t>在处理目标序列的输入时，</a:t>
            </a:r>
            <a:r>
              <a:rPr lang="en-US" altLang="zh-CN" b="0" i="0" dirty="0">
                <a:effectLst/>
                <a:latin typeface="-apple-system"/>
              </a:rPr>
              <a:t>t</a:t>
            </a:r>
            <a:r>
              <a:rPr lang="zh-CN" altLang="en-US" b="0" i="0" dirty="0">
                <a:effectLst/>
                <a:latin typeface="-apple-system"/>
              </a:rPr>
              <a:t>时刻的模型只能“观察”直到</a:t>
            </a:r>
            <a:r>
              <a:rPr lang="en-US" altLang="zh-CN" b="0" i="0" dirty="0">
                <a:effectLst/>
                <a:latin typeface="-apple-system"/>
              </a:rPr>
              <a:t>t-1</a:t>
            </a:r>
            <a:r>
              <a:rPr lang="zh-CN" altLang="en-US" b="0" i="0" dirty="0">
                <a:effectLst/>
                <a:latin typeface="-apple-system"/>
              </a:rPr>
              <a:t>时刻的所有词元，后续的词语不应该一并输入</a:t>
            </a:r>
            <a:r>
              <a:rPr lang="en-US" altLang="zh-CN" b="0" i="0" dirty="0">
                <a:effectLst/>
                <a:latin typeface="-apple-system"/>
              </a:rPr>
              <a:t>Decoder</a:t>
            </a:r>
            <a:r>
              <a:rPr lang="zh-CN" altLang="en-US" b="0" i="0" dirty="0">
                <a:effectLst/>
                <a:latin typeface="-apple-system"/>
              </a:rPr>
              <a:t>中。</a:t>
            </a:r>
          </a:p>
          <a:p>
            <a:pPr algn="l">
              <a:lnSpc>
                <a:spcPct val="150000"/>
              </a:lnSpc>
            </a:pPr>
            <a:r>
              <a:rPr lang="zh-CN" altLang="en-US" b="0" i="0" dirty="0">
                <a:effectLst/>
                <a:latin typeface="-apple-system"/>
              </a:rPr>
              <a:t>为了保证在</a:t>
            </a:r>
            <a:r>
              <a:rPr lang="en-US" altLang="zh-CN" b="0" i="0" dirty="0">
                <a:effectLst/>
                <a:latin typeface="-apple-system"/>
              </a:rPr>
              <a:t>t</a:t>
            </a:r>
            <a:r>
              <a:rPr lang="zh-CN" altLang="en-US" b="0" i="0" dirty="0">
                <a:effectLst/>
                <a:latin typeface="-apple-system"/>
              </a:rPr>
              <a:t>时刻，只有</a:t>
            </a:r>
            <a:r>
              <a:rPr lang="en-US" altLang="zh-CN" b="0" i="0" dirty="0">
                <a:effectLst/>
                <a:latin typeface="-apple-system"/>
              </a:rPr>
              <a:t>t-1</a:t>
            </a:r>
            <a:r>
              <a:rPr lang="zh-CN" altLang="en-US" b="0" i="0" dirty="0">
                <a:effectLst/>
                <a:latin typeface="-apple-system"/>
              </a:rPr>
              <a:t>个词元作为输入参与多头注意力分数的计算，我们需要在第一个多头注意力中额外增加一个掩码，使目标序列中的词随时间发展逐个被暴露出来。该掩码一般被称作</a:t>
            </a:r>
            <a:r>
              <a:rPr lang="en-US" altLang="zh-CN" b="0" i="0" dirty="0">
                <a:effectLst/>
                <a:latin typeface="-apple-system"/>
              </a:rPr>
              <a:t>subsequent mask</a:t>
            </a:r>
            <a:r>
              <a:rPr lang="zh-CN" altLang="en-US" dirty="0">
                <a:latin typeface="-apple-system"/>
              </a:rPr>
              <a:t>，</a:t>
            </a:r>
            <a:r>
              <a:rPr lang="zh-CN" altLang="en-US" b="0" i="0" dirty="0">
                <a:effectLst/>
                <a:latin typeface="-apple-system"/>
              </a:rPr>
              <a:t>可通过三角矩阵实现，对角线以上的词元表示为不参与注意力计算的词元，标记为</a:t>
            </a:r>
            <a:r>
              <a:rPr lang="en-US" altLang="zh-CN" b="0" i="0" dirty="0">
                <a:effectLst/>
                <a:latin typeface="-apple-system"/>
              </a:rPr>
              <a:t>1</a:t>
            </a:r>
            <a:r>
              <a:rPr lang="zh-CN" altLang="en-US" b="0" i="0" dirty="0">
                <a:effectLst/>
                <a:latin typeface="-apple-system"/>
              </a:rPr>
              <a:t>。在计算注意力分数时，将标记为</a:t>
            </a:r>
            <a:r>
              <a:rPr lang="en-US" altLang="zh-CN" b="0" i="0" dirty="0">
                <a:effectLst/>
                <a:latin typeface="-apple-system"/>
              </a:rPr>
              <a:t>1</a:t>
            </a:r>
            <a:r>
              <a:rPr lang="zh-CN" altLang="en-US" b="0" i="0" dirty="0">
                <a:effectLst/>
                <a:latin typeface="-apple-system"/>
              </a:rPr>
              <a:t>的词元注意力分数设置成负无穷大，以便于让其在通过</a:t>
            </a:r>
            <a:r>
              <a:rPr lang="en-US" altLang="zh-CN" b="0" i="0" dirty="0" err="1">
                <a:effectLst/>
                <a:latin typeface="-apple-system"/>
              </a:rPr>
              <a:t>softmax</a:t>
            </a:r>
            <a:r>
              <a:rPr lang="zh-CN" altLang="en-US" b="0" i="0" dirty="0">
                <a:effectLst/>
                <a:latin typeface="-apple-system"/>
              </a:rPr>
              <a:t>之后变成</a:t>
            </a:r>
            <a:r>
              <a:rPr lang="en-US" altLang="zh-CN" b="0" i="0" dirty="0">
                <a:effectLst/>
                <a:latin typeface="-apple-system"/>
              </a:rPr>
              <a:t>0</a:t>
            </a:r>
            <a:endParaRPr lang="zh-CN" altLang="en-US" b="0" i="0" dirty="0">
              <a:effectLst/>
              <a:latin typeface="-apple-system"/>
            </a:endParaRPr>
          </a:p>
        </p:txBody>
      </p:sp>
      <p:grpSp>
        <p:nvGrpSpPr>
          <p:cNvPr id="13" name="组合 12">
            <a:extLst>
              <a:ext uri="{FF2B5EF4-FFF2-40B4-BE49-F238E27FC236}">
                <a16:creationId xmlns:a16="http://schemas.microsoft.com/office/drawing/2014/main" id="{40A72FE6-F6C5-7B07-B2F6-0C9B2C9FC84F}"/>
              </a:ext>
            </a:extLst>
          </p:cNvPr>
          <p:cNvGrpSpPr/>
          <p:nvPr/>
        </p:nvGrpSpPr>
        <p:grpSpPr>
          <a:xfrm>
            <a:off x="4427908" y="4045739"/>
            <a:ext cx="2238900" cy="2050262"/>
            <a:chOff x="914395" y="3502640"/>
            <a:chExt cx="2726580" cy="2449662"/>
          </a:xfrm>
        </p:grpSpPr>
        <p:pic>
          <p:nvPicPr>
            <p:cNvPr id="6" name="图片 5">
              <a:extLst>
                <a:ext uri="{FF2B5EF4-FFF2-40B4-BE49-F238E27FC236}">
                  <a16:creationId xmlns:a16="http://schemas.microsoft.com/office/drawing/2014/main" id="{92760FC5-10D0-BD9F-E811-906F9019FD4A}"/>
                </a:ext>
              </a:extLst>
            </p:cNvPr>
            <p:cNvPicPr>
              <a:picLocks noChangeAspect="1"/>
            </p:cNvPicPr>
            <p:nvPr/>
          </p:nvPicPr>
          <p:blipFill>
            <a:blip r:embed="rId2"/>
            <a:stretch>
              <a:fillRect/>
            </a:stretch>
          </p:blipFill>
          <p:spPr>
            <a:xfrm>
              <a:off x="914395" y="3502640"/>
              <a:ext cx="2726580" cy="2449662"/>
            </a:xfrm>
            <a:prstGeom prst="rect">
              <a:avLst/>
            </a:prstGeom>
          </p:spPr>
        </p:pic>
        <p:cxnSp>
          <p:nvCxnSpPr>
            <p:cNvPr id="8" name="直接连接符 7">
              <a:extLst>
                <a:ext uri="{FF2B5EF4-FFF2-40B4-BE49-F238E27FC236}">
                  <a16:creationId xmlns:a16="http://schemas.microsoft.com/office/drawing/2014/main" id="{C75DC8F1-94EE-2AFE-DE6F-5840B3CE56E8}"/>
                </a:ext>
              </a:extLst>
            </p:cNvPr>
            <p:cNvCxnSpPr>
              <a:cxnSpLocks/>
            </p:cNvCxnSpPr>
            <p:nvPr/>
          </p:nvCxnSpPr>
          <p:spPr>
            <a:xfrm>
              <a:off x="1030778" y="3502640"/>
              <a:ext cx="2610197" cy="2449662"/>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942166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5446643" y="6217553"/>
            <a:ext cx="2683566"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1 </a:t>
              </a:r>
              <a:r>
                <a:rPr lang="en-US" altLang="zh-CN" dirty="0">
                  <a:solidFill>
                    <a:srgbClr val="7030A0"/>
                  </a:solidFill>
                  <a:latin typeface="Consolas" panose="020B0609020204030204" pitchFamily="49" charset="0"/>
                  <a:cs typeface="Arial" panose="020B0604020202020204" pitchFamily="34" charset="0"/>
                </a:rPr>
                <a:t>= 112</a:t>
              </a:r>
              <a:endParaRPr lang="zh-CN" altLang="en-US" dirty="0">
                <a:solidFill>
                  <a:srgbClr val="7030A0"/>
                </a:solidFill>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96</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12</a:t>
              </a:r>
              <a:endParaRPr lang="zh-CN" altLang="en-US" dirty="0">
                <a:solidFill>
                  <a:srgbClr val="7030A0"/>
                </a:solidFill>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14</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0.12</a:t>
              </a:r>
              <a:endParaRPr lang="zh-CN" altLang="en-US" dirty="0">
                <a:solidFill>
                  <a:srgbClr val="7030A0"/>
                </a:solidFill>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0.88</a:t>
              </a:r>
              <a:endParaRPr lang="zh-CN" altLang="en-US" dirty="0">
                <a:solidFill>
                  <a:srgbClr val="7030A0"/>
                </a:solidFill>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文本框 72">
            <a:extLst>
              <a:ext uri="{FF2B5EF4-FFF2-40B4-BE49-F238E27FC236}">
                <a16:creationId xmlns:a16="http://schemas.microsoft.com/office/drawing/2014/main" id="{20908475-AE0B-3F59-ED45-0CFF6F81ACFE}"/>
              </a:ext>
            </a:extLst>
          </p:cNvPr>
          <p:cNvSpPr txBox="1"/>
          <p:nvPr/>
        </p:nvSpPr>
        <p:spPr>
          <a:xfrm>
            <a:off x="5732946"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74" name="矩形 73">
            <a:extLst>
              <a:ext uri="{FF2B5EF4-FFF2-40B4-BE49-F238E27FC236}">
                <a16:creationId xmlns:a16="http://schemas.microsoft.com/office/drawing/2014/main" id="{06354394-3234-2CB4-14AF-1FB10A6351E1}"/>
              </a:ext>
            </a:extLst>
          </p:cNvPr>
          <p:cNvSpPr/>
          <p:nvPr/>
        </p:nvSpPr>
        <p:spPr>
          <a:xfrm>
            <a:off x="6328740"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75" name="矩形 74">
            <a:extLst>
              <a:ext uri="{FF2B5EF4-FFF2-40B4-BE49-F238E27FC236}">
                <a16:creationId xmlns:a16="http://schemas.microsoft.com/office/drawing/2014/main" id="{F7F50471-9F2F-B16C-3B60-C5BC3D76A88C}"/>
              </a:ext>
            </a:extLst>
          </p:cNvPr>
          <p:cNvSpPr/>
          <p:nvPr/>
        </p:nvSpPr>
        <p:spPr>
          <a:xfrm>
            <a:off x="6626913"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6" name="矩形 75">
            <a:extLst>
              <a:ext uri="{FF2B5EF4-FFF2-40B4-BE49-F238E27FC236}">
                <a16:creationId xmlns:a16="http://schemas.microsoft.com/office/drawing/2014/main" id="{063B4A10-145B-C389-91F7-4256B522111F}"/>
              </a:ext>
            </a:extLst>
          </p:cNvPr>
          <p:cNvSpPr/>
          <p:nvPr/>
        </p:nvSpPr>
        <p:spPr>
          <a:xfrm>
            <a:off x="6925086"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7" name="矩形 86">
            <a:extLst>
              <a:ext uri="{FF2B5EF4-FFF2-40B4-BE49-F238E27FC236}">
                <a16:creationId xmlns:a16="http://schemas.microsoft.com/office/drawing/2014/main" id="{ABE92980-F720-84F5-4FDB-1EC9B984C121}"/>
              </a:ext>
            </a:extLst>
          </p:cNvPr>
          <p:cNvSpPr/>
          <p:nvPr/>
        </p:nvSpPr>
        <p:spPr>
          <a:xfrm>
            <a:off x="5544650"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574CB95-2206-9B7F-BF37-E6239278CB3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2044A27-FCFB-6861-CAC9-184776C70022}"/>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2C57F231-08E4-F200-06B4-C55CDE9C4572}"/>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1" name="矩形 90">
            <a:extLst>
              <a:ext uri="{FF2B5EF4-FFF2-40B4-BE49-F238E27FC236}">
                <a16:creationId xmlns:a16="http://schemas.microsoft.com/office/drawing/2014/main" id="{80750A5C-B42D-A287-A2BF-B4F6EFB5AF3B}"/>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3C50EF1F-629C-62EA-1EE1-52A529BE7153}"/>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3" name="矩形 92">
            <a:extLst>
              <a:ext uri="{FF2B5EF4-FFF2-40B4-BE49-F238E27FC236}">
                <a16:creationId xmlns:a16="http://schemas.microsoft.com/office/drawing/2014/main" id="{F57D623D-7DF5-F94D-CD70-26D0E6DE50C2}"/>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4" name="矩形 93">
            <a:extLst>
              <a:ext uri="{FF2B5EF4-FFF2-40B4-BE49-F238E27FC236}">
                <a16:creationId xmlns:a16="http://schemas.microsoft.com/office/drawing/2014/main" id="{5C6316B2-FE0C-79E3-89CC-79497A929A17}"/>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加号 69">
            <a:extLst>
              <a:ext uri="{FF2B5EF4-FFF2-40B4-BE49-F238E27FC236}">
                <a16:creationId xmlns:a16="http://schemas.microsoft.com/office/drawing/2014/main" id="{FAE1721A-2C01-B482-97E8-4A67C9DCCC3F}"/>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F0416447-FF1E-A82C-DC38-B651251B7FB6}"/>
              </a:ext>
            </a:extLst>
          </p:cNvPr>
          <p:cNvPicPr>
            <a:picLocks noChangeAspect="1"/>
          </p:cNvPicPr>
          <p:nvPr/>
        </p:nvPicPr>
        <p:blipFill>
          <a:blip r:embed="rId3"/>
          <a:stretch>
            <a:fillRect/>
          </a:stretch>
        </p:blipFill>
        <p:spPr>
          <a:xfrm>
            <a:off x="8595700" y="1674719"/>
            <a:ext cx="3262394" cy="4115269"/>
          </a:xfrm>
          <a:prstGeom prst="rect">
            <a:avLst/>
          </a:prstGeom>
        </p:spPr>
      </p:pic>
      <p:sp>
        <p:nvSpPr>
          <p:cNvPr id="80" name="文本框 79">
            <a:extLst>
              <a:ext uri="{FF2B5EF4-FFF2-40B4-BE49-F238E27FC236}">
                <a16:creationId xmlns:a16="http://schemas.microsoft.com/office/drawing/2014/main" id="{4A1E78BE-AFA9-F2F0-E49F-2CAF250DB4EB}"/>
              </a:ext>
            </a:extLst>
          </p:cNvPr>
          <p:cNvSpPr txBox="1"/>
          <p:nvPr/>
        </p:nvSpPr>
        <p:spPr>
          <a:xfrm>
            <a:off x="5515711" y="5128274"/>
            <a:ext cx="2398006" cy="276999"/>
          </a:xfrm>
          <a:prstGeom prst="rect">
            <a:avLst/>
          </a:prstGeom>
          <a:solidFill>
            <a:schemeClr val="bg1">
              <a:lumMod val="85000"/>
            </a:schemeClr>
          </a:solidFill>
        </p:spPr>
        <p:txBody>
          <a:bodyPr wrap="square" rtlCol="0">
            <a:spAutoFit/>
          </a:bodyPr>
          <a:lstStyle/>
          <a:p>
            <a:pPr algn="ctr"/>
            <a:r>
              <a:rPr lang="zh-CN" altLang="en-US" sz="1200" b="1" dirty="0"/>
              <a:t>进行掩码：设置为负无穷大</a:t>
            </a:r>
          </a:p>
        </p:txBody>
      </p:sp>
    </p:spTree>
    <p:extLst>
      <p:ext uri="{BB962C8B-B14F-4D97-AF65-F5344CB8AC3E}">
        <p14:creationId xmlns:p14="http://schemas.microsoft.com/office/powerpoint/2010/main" val="51008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CC50E80-3008-995F-9EDF-FE4AD65CECFD}"/>
              </a:ext>
            </a:extLst>
          </p:cNvPr>
          <p:cNvSpPr>
            <a:spLocks noGrp="1"/>
          </p:cNvSpPr>
          <p:nvPr>
            <p:ph type="body" idx="1"/>
          </p:nvPr>
        </p:nvSpPr>
        <p:spPr/>
        <p:txBody>
          <a:bodyPr/>
          <a:lstStyle/>
          <a:p>
            <a:r>
              <a:rPr lang="zh-CN" altLang="en-US" dirty="0"/>
              <a:t>解码器</a:t>
            </a:r>
          </a:p>
        </p:txBody>
      </p:sp>
      <p:sp>
        <p:nvSpPr>
          <p:cNvPr id="3" name="文本框 2">
            <a:extLst>
              <a:ext uri="{FF2B5EF4-FFF2-40B4-BE49-F238E27FC236}">
                <a16:creationId xmlns:a16="http://schemas.microsoft.com/office/drawing/2014/main" id="{8C1D4381-70C1-01A7-D2EC-4F97490585DF}"/>
              </a:ext>
            </a:extLst>
          </p:cNvPr>
          <p:cNvSpPr txBox="1"/>
          <p:nvPr/>
        </p:nvSpPr>
        <p:spPr>
          <a:xfrm>
            <a:off x="1086461" y="1278466"/>
            <a:ext cx="9880797" cy="875881"/>
          </a:xfrm>
          <a:prstGeom prst="rect">
            <a:avLst/>
          </a:prstGeom>
          <a:noFill/>
        </p:spPr>
        <p:txBody>
          <a:bodyPr wrap="square">
            <a:spAutoFit/>
          </a:bodyPr>
          <a:lstStyle/>
          <a:p>
            <a:pPr>
              <a:lnSpc>
                <a:spcPct val="150000"/>
              </a:lnSpc>
            </a:pPr>
            <a:r>
              <a:rPr lang="zh-CN" altLang="en-US" b="0" i="0" dirty="0">
                <a:effectLst/>
                <a:latin typeface="-apple-system"/>
              </a:rPr>
              <a:t>最后，将</a:t>
            </a:r>
            <a:r>
              <a:rPr lang="en-US" altLang="zh-CN" b="0" i="0" dirty="0">
                <a:effectLst/>
                <a:latin typeface="-apple-system"/>
              </a:rPr>
              <a:t>subsequent mask</a:t>
            </a:r>
            <a:r>
              <a:rPr lang="zh-CN" altLang="en-US" b="0" i="0" dirty="0">
                <a:effectLst/>
                <a:latin typeface="-apple-system"/>
              </a:rPr>
              <a:t>和</a:t>
            </a:r>
            <a:r>
              <a:rPr lang="en-US" altLang="zh-CN" b="0" i="0" dirty="0">
                <a:effectLst/>
                <a:latin typeface="-apple-system"/>
              </a:rPr>
              <a:t>padding mask</a:t>
            </a:r>
            <a:r>
              <a:rPr lang="zh-CN" altLang="en-US" b="0" i="0" dirty="0">
                <a:effectLst/>
                <a:latin typeface="-apple-system"/>
              </a:rPr>
              <a:t>合并为一个整体的掩码，确保模型既不会注意到</a:t>
            </a:r>
            <a:r>
              <a:rPr lang="en-US" altLang="zh-CN" b="0" i="0" dirty="0">
                <a:effectLst/>
                <a:latin typeface="-apple-system"/>
              </a:rPr>
              <a:t>t</a:t>
            </a:r>
            <a:r>
              <a:rPr lang="zh-CN" altLang="en-US" b="0" i="0" dirty="0">
                <a:effectLst/>
                <a:latin typeface="-apple-system"/>
              </a:rPr>
              <a:t>时刻以后的词元，也不会关注为</a:t>
            </a:r>
            <a:r>
              <a:rPr lang="en-US" altLang="zh-CN" b="0" i="0" dirty="0">
                <a:effectLst/>
                <a:latin typeface="-apple-system"/>
              </a:rPr>
              <a:t>&lt;pad&gt;</a:t>
            </a:r>
            <a:r>
              <a:rPr lang="zh-CN" altLang="en-US" b="0" i="0" dirty="0">
                <a:effectLst/>
                <a:latin typeface="-apple-system"/>
              </a:rPr>
              <a:t>的词元。</a:t>
            </a:r>
            <a:endParaRPr lang="zh-CN" altLang="en-US" dirty="0"/>
          </a:p>
        </p:txBody>
      </p:sp>
      <p:pic>
        <p:nvPicPr>
          <p:cNvPr id="2050" name="Picture 2" descr="dec-self-attn-mask">
            <a:extLst>
              <a:ext uri="{FF2B5EF4-FFF2-40B4-BE49-F238E27FC236}">
                <a16:creationId xmlns:a16="http://schemas.microsoft.com/office/drawing/2014/main" id="{FE453611-7A88-1DCA-CA17-4A05E49A3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581" y="2272165"/>
            <a:ext cx="5555904" cy="422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67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EA6A771-123E-188C-2E82-ECEA29F7BB3B}"/>
              </a:ext>
            </a:extLst>
          </p:cNvPr>
          <p:cNvSpPr>
            <a:spLocks noGrp="1"/>
          </p:cNvSpPr>
          <p:nvPr>
            <p:ph type="body" idx="1"/>
          </p:nvPr>
        </p:nvSpPr>
        <p:spPr/>
        <p:txBody>
          <a:bodyPr/>
          <a:lstStyle/>
          <a:p>
            <a:r>
              <a:rPr lang="zh-CN" altLang="en-US" dirty="0"/>
              <a:t>模型结构</a:t>
            </a:r>
          </a:p>
        </p:txBody>
      </p:sp>
      <p:pic>
        <p:nvPicPr>
          <p:cNvPr id="3" name="Picture 2">
            <a:extLst>
              <a:ext uri="{FF2B5EF4-FFF2-40B4-BE49-F238E27FC236}">
                <a16:creationId xmlns:a16="http://schemas.microsoft.com/office/drawing/2014/main" id="{4EE5C867-311D-40A8-C511-BE5302572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588" y="556622"/>
            <a:ext cx="4904168" cy="602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48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5C36439-FB8D-73B1-914F-61E0D3F0B6AB}"/>
              </a:ext>
            </a:extLst>
          </p:cNvPr>
          <p:cNvSpPr>
            <a:spLocks noGrp="1"/>
          </p:cNvSpPr>
          <p:nvPr>
            <p:ph type="body" idx="1"/>
          </p:nvPr>
        </p:nvSpPr>
        <p:spPr/>
        <p:txBody>
          <a:bodyPr/>
          <a:lstStyle/>
          <a:p>
            <a:r>
              <a:rPr lang="zh-CN" altLang="en-US" dirty="0"/>
              <a:t>参考</a:t>
            </a:r>
          </a:p>
        </p:txBody>
      </p:sp>
      <p:sp>
        <p:nvSpPr>
          <p:cNvPr id="4" name="文本框 3">
            <a:extLst>
              <a:ext uri="{FF2B5EF4-FFF2-40B4-BE49-F238E27FC236}">
                <a16:creationId xmlns:a16="http://schemas.microsoft.com/office/drawing/2014/main" id="{ED62BFD0-6235-8248-3CB0-143398A68346}"/>
              </a:ext>
            </a:extLst>
          </p:cNvPr>
          <p:cNvSpPr txBox="1"/>
          <p:nvPr/>
        </p:nvSpPr>
        <p:spPr>
          <a:xfrm>
            <a:off x="778713" y="1511945"/>
            <a:ext cx="10900579" cy="4214680"/>
          </a:xfrm>
          <a:prstGeom prst="rect">
            <a:avLst/>
          </a:prstGeom>
          <a:noFill/>
        </p:spPr>
        <p:txBody>
          <a:bodyPr wrap="square">
            <a:spAutoFit/>
          </a:bodyPr>
          <a:lstStyle/>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http://jalammar.github.io/illustrated-transformer/</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https://blog.csdn.net/qq_36667170/article/details/124359818</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https://www.cnblogs.com/Last--Whisper/p/16934108.html</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https://blog.csdn.net/u013177138/article/details/122361872</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https://blog.csdn.net/qq_36667170/article/details/124336971</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https://baijiahao.baidu.com/s?id=1736304808394163592&amp;wfr=spider&amp;for=pc</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https://blog.csdn.net/qq_38253797/article/details/127461558</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https://zhuanlan.zhihu.com/p/454482273</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https://www.cnblogs.com/Last--Whisper/p/16934108.html#nlp_1--%E4%BB%80%E4%B9%88%E6%98%AFembedding</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https://zhuanlan.zhihu.com/p/454482273</a:t>
            </a:r>
            <a:endParaRPr lang="en-US" altLang="zh-CN"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en-US" altLang="zh-CN" sz="1200" dirty="0">
                <a:latin typeface="微软雅黑" panose="020B0503020204020204" pitchFamily="34" charset="-122"/>
                <a:ea typeface="微软雅黑" panose="020B0503020204020204" pitchFamily="34" charset="-122"/>
              </a:rPr>
              <a:t>https://arxiv.org/pdf/2106.04554.pdf</a:t>
            </a:r>
            <a:endParaRPr lang="zh-CN" altLang="en-US"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https://kazemnejad.com/blog/transformer_architecture_positional_encoding/</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https://www.bilibili.com/video/BV19o4y1m7mo/?spm_id_from=333.337.search-card.all.click&amp;vd_source=81f4e1ddb672b15776eb3b4731d7bc27</a:t>
            </a:r>
          </a:p>
          <a:p>
            <a:pPr marL="228600" indent="-228600">
              <a:lnSpc>
                <a:spcPct val="150000"/>
              </a:lnSpc>
              <a:buFont typeface="+mj-ea"/>
              <a:buAutoNum type="circleNumDbPlain"/>
            </a:pPr>
            <a:r>
              <a:rPr lang="en-US" altLang="zh-CN" sz="1200">
                <a:latin typeface="微软雅黑" panose="020B0503020204020204" pitchFamily="34" charset="-122"/>
                <a:ea typeface="微软雅黑" panose="020B0503020204020204" pitchFamily="34" charset="-122"/>
              </a:rPr>
              <a:t>https://arxiv.org/abs/1706.03762</a:t>
            </a:r>
          </a:p>
          <a:p>
            <a:pPr marL="228600" indent="-228600">
              <a:lnSpc>
                <a:spcPct val="150000"/>
              </a:lnSpc>
              <a:buFont typeface="+mj-ea"/>
              <a:buAutoNum type="circleNumDbPlain"/>
            </a:pPr>
            <a:r>
              <a:rPr lang="en-US" altLang="zh-CN" sz="1200">
                <a:latin typeface="微软雅黑" panose="020B0503020204020204" pitchFamily="34" charset="-122"/>
                <a:ea typeface="微软雅黑" panose="020B0503020204020204" pitchFamily="34" charset="-122"/>
              </a:rPr>
              <a:t>https</a:t>
            </a:r>
            <a:r>
              <a:rPr lang="en-US" altLang="zh-CN" sz="1200" dirty="0">
                <a:latin typeface="微软雅黑" panose="020B0503020204020204" pitchFamily="34" charset="-122"/>
                <a:ea typeface="微软雅黑" panose="020B0503020204020204" pitchFamily="34" charset="-122"/>
              </a:rPr>
              <a:t>://www.mindspore.cn/</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021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2369F95-A11C-D530-F8B6-DF0352E113EB}"/>
              </a:ext>
            </a:extLst>
          </p:cNvPr>
          <p:cNvSpPr>
            <a:spLocks noGrp="1"/>
          </p:cNvSpPr>
          <p:nvPr>
            <p:ph type="ctrTitle"/>
          </p:nvPr>
        </p:nvSpPr>
        <p:spPr/>
        <p:txBody>
          <a:bodyPr/>
          <a:lstStyle/>
          <a:p>
            <a:r>
              <a:rPr lang="en-US" altLang="zh-CN" dirty="0"/>
              <a:t>Thanks</a:t>
            </a:r>
            <a:endParaRPr lang="zh-CN" altLang="en-US" dirty="0"/>
          </a:p>
        </p:txBody>
      </p:sp>
    </p:spTree>
    <p:extLst>
      <p:ext uri="{BB962C8B-B14F-4D97-AF65-F5344CB8AC3E}">
        <p14:creationId xmlns:p14="http://schemas.microsoft.com/office/powerpoint/2010/main" val="383870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20DE7D5-86B4-8EBE-0F9F-4FC8FE6210C0}"/>
              </a:ext>
            </a:extLst>
          </p:cNvPr>
          <p:cNvSpPr>
            <a:spLocks noGrp="1"/>
          </p:cNvSpPr>
          <p:nvPr>
            <p:ph type="body" idx="1"/>
          </p:nvPr>
        </p:nvSpPr>
        <p:spPr/>
        <p:txBody>
          <a:bodyPr/>
          <a:lstStyle/>
          <a:p>
            <a:r>
              <a:rPr lang="zh-CN" altLang="en-US" dirty="0"/>
              <a:t>前言</a:t>
            </a:r>
          </a:p>
        </p:txBody>
      </p:sp>
      <p:pic>
        <p:nvPicPr>
          <p:cNvPr id="4" name="图片 3">
            <a:extLst>
              <a:ext uri="{FF2B5EF4-FFF2-40B4-BE49-F238E27FC236}">
                <a16:creationId xmlns:a16="http://schemas.microsoft.com/office/drawing/2014/main" id="{7BFEB389-2A0E-0143-1341-5FF1C0B1B531}"/>
              </a:ext>
            </a:extLst>
          </p:cNvPr>
          <p:cNvPicPr>
            <a:picLocks noChangeAspect="1"/>
          </p:cNvPicPr>
          <p:nvPr/>
        </p:nvPicPr>
        <p:blipFill rotWithShape="1">
          <a:blip r:embed="rId3"/>
          <a:srcRect t="2407"/>
          <a:stretch/>
        </p:blipFill>
        <p:spPr>
          <a:xfrm>
            <a:off x="4481082" y="941200"/>
            <a:ext cx="5203768" cy="5633602"/>
          </a:xfrm>
          <a:prstGeom prst="rect">
            <a:avLst/>
          </a:prstGeom>
        </p:spPr>
      </p:pic>
      <p:sp>
        <p:nvSpPr>
          <p:cNvPr id="5" name="文本框 4">
            <a:extLst>
              <a:ext uri="{FF2B5EF4-FFF2-40B4-BE49-F238E27FC236}">
                <a16:creationId xmlns:a16="http://schemas.microsoft.com/office/drawing/2014/main" id="{BB690124-07A2-6522-F97D-28510544D1CC}"/>
              </a:ext>
            </a:extLst>
          </p:cNvPr>
          <p:cNvSpPr txBox="1"/>
          <p:nvPr/>
        </p:nvSpPr>
        <p:spPr>
          <a:xfrm>
            <a:off x="1232797" y="3663589"/>
            <a:ext cx="2887287" cy="369332"/>
          </a:xfrm>
          <a:prstGeom prst="rect">
            <a:avLst/>
          </a:prstGeom>
          <a:noFill/>
        </p:spPr>
        <p:txBody>
          <a:bodyPr wrap="square" rtlCol="0">
            <a:spAutoFit/>
          </a:bodyPr>
          <a:lstStyle/>
          <a:p>
            <a:r>
              <a:rPr lang="en-US" altLang="zh-CN" dirty="0"/>
              <a:t>X-formers</a:t>
            </a:r>
            <a:r>
              <a:rPr lang="zh-CN" altLang="en-US" dirty="0"/>
              <a:t>网络的总体分类</a:t>
            </a:r>
          </a:p>
        </p:txBody>
      </p:sp>
    </p:spTree>
    <p:extLst>
      <p:ext uri="{BB962C8B-B14F-4D97-AF65-F5344CB8AC3E}">
        <p14:creationId xmlns:p14="http://schemas.microsoft.com/office/powerpoint/2010/main" val="4000066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7A6E888E-FE2D-4ABE-B13C-215447B9427F}"/>
              </a:ext>
            </a:extLst>
          </p:cNvPr>
          <p:cNvSpPr/>
          <p:nvPr/>
        </p:nvSpPr>
        <p:spPr>
          <a:xfrm>
            <a:off x="3811904" y="3834358"/>
            <a:ext cx="4227343" cy="165145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dirty="0">
                <a:solidFill>
                  <a:sysClr val="windowText" lastClr="000000"/>
                </a:solidFill>
              </a:rPr>
              <a:t>TRANSFORMER</a:t>
            </a:r>
            <a:endParaRPr lang="zh-CN" altLang="en-US" b="1" dirty="0">
              <a:solidFill>
                <a:sysClr val="windowText" lastClr="000000"/>
              </a:solidFill>
            </a:endParaRPr>
          </a:p>
        </p:txBody>
      </p:sp>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模型结构</a:t>
            </a:r>
          </a:p>
        </p:txBody>
      </p:sp>
      <p:grpSp>
        <p:nvGrpSpPr>
          <p:cNvPr id="39" name="组合 38">
            <a:extLst>
              <a:ext uri="{FF2B5EF4-FFF2-40B4-BE49-F238E27FC236}">
                <a16:creationId xmlns:a16="http://schemas.microsoft.com/office/drawing/2014/main" id="{D650E984-A512-A1CE-33D8-7BF5A4D7C9EF}"/>
              </a:ext>
            </a:extLst>
          </p:cNvPr>
          <p:cNvGrpSpPr/>
          <p:nvPr/>
        </p:nvGrpSpPr>
        <p:grpSpPr>
          <a:xfrm>
            <a:off x="976520" y="1466921"/>
            <a:ext cx="1953038" cy="778791"/>
            <a:chOff x="976520" y="1466921"/>
            <a:chExt cx="1953038" cy="778791"/>
          </a:xfrm>
        </p:grpSpPr>
        <p:sp>
          <p:nvSpPr>
            <p:cNvPr id="3" name="文本框 2">
              <a:extLst>
                <a:ext uri="{FF2B5EF4-FFF2-40B4-BE49-F238E27FC236}">
                  <a16:creationId xmlns:a16="http://schemas.microsoft.com/office/drawing/2014/main" id="{4A9D0549-2327-32E5-F67B-C8B85A864659}"/>
                </a:ext>
              </a:extLst>
            </p:cNvPr>
            <p:cNvSpPr txBox="1"/>
            <p:nvPr/>
          </p:nvSpPr>
          <p:spPr>
            <a:xfrm>
              <a:off x="1028701" y="1466921"/>
              <a:ext cx="819978" cy="377687"/>
            </a:xfrm>
            <a:prstGeom prst="rect">
              <a:avLst/>
            </a:prstGeom>
            <a:noFill/>
            <a:ln>
              <a:solidFill>
                <a:schemeClr val="bg1"/>
              </a:solidFill>
            </a:ln>
          </p:spPr>
          <p:txBody>
            <a:bodyPr wrap="square" rtlCol="0">
              <a:spAutoFit/>
            </a:bodyPr>
            <a:lstStyle/>
            <a:p>
              <a:r>
                <a:rPr lang="en-US" altLang="zh-CN" dirty="0"/>
                <a:t>input</a:t>
              </a:r>
              <a:endParaRPr lang="zh-CN" altLang="en-US" dirty="0"/>
            </a:p>
          </p:txBody>
        </p:sp>
        <p:sp>
          <p:nvSpPr>
            <p:cNvPr id="6" name="文本框 5">
              <a:extLst>
                <a:ext uri="{FF2B5EF4-FFF2-40B4-BE49-F238E27FC236}">
                  <a16:creationId xmlns:a16="http://schemas.microsoft.com/office/drawing/2014/main" id="{E7F4778A-8628-3B9A-AE67-18C0981DC07E}"/>
                </a:ext>
              </a:extLst>
            </p:cNvPr>
            <p:cNvSpPr txBox="1"/>
            <p:nvPr/>
          </p:nvSpPr>
          <p:spPr>
            <a:xfrm>
              <a:off x="976520"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chemeClr val="tx1"/>
                  </a:solidFill>
                </a:rPr>
                <a:t>我是一个学生</a:t>
              </a:r>
            </a:p>
          </p:txBody>
        </p:sp>
      </p:grpSp>
      <p:grpSp>
        <p:nvGrpSpPr>
          <p:cNvPr id="40" name="组合 39">
            <a:extLst>
              <a:ext uri="{FF2B5EF4-FFF2-40B4-BE49-F238E27FC236}">
                <a16:creationId xmlns:a16="http://schemas.microsoft.com/office/drawing/2014/main" id="{127091DB-095A-D5FD-93F4-067D4C80856C}"/>
              </a:ext>
            </a:extLst>
          </p:cNvPr>
          <p:cNvGrpSpPr/>
          <p:nvPr/>
        </p:nvGrpSpPr>
        <p:grpSpPr>
          <a:xfrm>
            <a:off x="8712476" y="1466921"/>
            <a:ext cx="1953038" cy="778791"/>
            <a:chOff x="8712476" y="1466921"/>
            <a:chExt cx="1953038" cy="778791"/>
          </a:xfrm>
        </p:grpSpPr>
        <p:sp>
          <p:nvSpPr>
            <p:cNvPr id="5" name="文本框 4">
              <a:extLst>
                <a:ext uri="{FF2B5EF4-FFF2-40B4-BE49-F238E27FC236}">
                  <a16:creationId xmlns:a16="http://schemas.microsoft.com/office/drawing/2014/main" id="{E5180C65-93E6-3336-DCF8-0EC466D1FF12}"/>
                </a:ext>
              </a:extLst>
            </p:cNvPr>
            <p:cNvSpPr txBox="1"/>
            <p:nvPr/>
          </p:nvSpPr>
          <p:spPr>
            <a:xfrm>
              <a:off x="8712476" y="1466921"/>
              <a:ext cx="881269" cy="369332"/>
            </a:xfrm>
            <a:prstGeom prst="rect">
              <a:avLst/>
            </a:prstGeom>
            <a:noFill/>
            <a:ln>
              <a:solidFill>
                <a:schemeClr val="bg1"/>
              </a:solidFill>
            </a:ln>
          </p:spPr>
          <p:txBody>
            <a:bodyPr wrap="square" rtlCol="0">
              <a:spAutoFit/>
            </a:bodyPr>
            <a:lstStyle/>
            <a:p>
              <a:r>
                <a:rPr lang="en-US" altLang="zh-CN" dirty="0"/>
                <a:t>output</a:t>
              </a:r>
              <a:endParaRPr lang="zh-CN" altLang="en-US" dirty="0"/>
            </a:p>
          </p:txBody>
        </p:sp>
        <p:sp>
          <p:nvSpPr>
            <p:cNvPr id="8" name="文本框 7">
              <a:extLst>
                <a:ext uri="{FF2B5EF4-FFF2-40B4-BE49-F238E27FC236}">
                  <a16:creationId xmlns:a16="http://schemas.microsoft.com/office/drawing/2014/main" id="{29FDF43E-50D0-C2BA-F330-A759A29B24E5}"/>
                </a:ext>
              </a:extLst>
            </p:cNvPr>
            <p:cNvSpPr txBox="1"/>
            <p:nvPr/>
          </p:nvSpPr>
          <p:spPr>
            <a:xfrm>
              <a:off x="8712476"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altLang="zh-CN" dirty="0">
                  <a:solidFill>
                    <a:schemeClr val="tx1"/>
                  </a:solidFill>
                </a:rPr>
                <a:t>I am a</a:t>
              </a:r>
              <a:r>
                <a:rPr lang="zh-CN" altLang="en-US" dirty="0">
                  <a:solidFill>
                    <a:schemeClr val="tx1"/>
                  </a:solidFill>
                </a:rPr>
                <a:t> </a:t>
              </a:r>
              <a:r>
                <a:rPr lang="en-US" altLang="zh-CN" dirty="0">
                  <a:solidFill>
                    <a:schemeClr val="tx1"/>
                  </a:solidFill>
                </a:rPr>
                <a:t>student</a:t>
              </a:r>
            </a:p>
          </p:txBody>
        </p:sp>
      </p:grpSp>
      <p:cxnSp>
        <p:nvCxnSpPr>
          <p:cNvPr id="10" name="直接箭头连接符 9">
            <a:extLst>
              <a:ext uri="{FF2B5EF4-FFF2-40B4-BE49-F238E27FC236}">
                <a16:creationId xmlns:a16="http://schemas.microsoft.com/office/drawing/2014/main" id="{96CCD8AC-7FC3-1C67-F58C-C50B16A85FCD}"/>
              </a:ext>
            </a:extLst>
          </p:cNvPr>
          <p:cNvCxnSpPr>
            <a:cxnSpLocks/>
            <a:stCxn id="6" idx="3"/>
            <a:endCxn id="20" idx="1"/>
          </p:cNvCxnSpPr>
          <p:nvPr/>
        </p:nvCxnSpPr>
        <p:spPr>
          <a:xfrm>
            <a:off x="2929558" y="2061046"/>
            <a:ext cx="17646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81380C5D-A7D1-3A60-4BD2-2BE64C19EAAD}"/>
              </a:ext>
            </a:extLst>
          </p:cNvPr>
          <p:cNvCxnSpPr>
            <a:cxnSpLocks/>
            <a:stCxn id="20" idx="3"/>
            <a:endCxn id="8" idx="1"/>
          </p:cNvCxnSpPr>
          <p:nvPr/>
        </p:nvCxnSpPr>
        <p:spPr>
          <a:xfrm>
            <a:off x="7051231" y="2061046"/>
            <a:ext cx="166124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6ECD1775-AF9F-BE1C-F9CA-D1C33D06232B}"/>
              </a:ext>
            </a:extLst>
          </p:cNvPr>
          <p:cNvCxnSpPr>
            <a:cxnSpLocks/>
            <a:stCxn id="2" idx="3"/>
          </p:cNvCxnSpPr>
          <p:nvPr/>
        </p:nvCxnSpPr>
        <p:spPr>
          <a:xfrm>
            <a:off x="5514131" y="4837427"/>
            <a:ext cx="848722" cy="1771"/>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BE19277E-E218-4C00-3F8E-E6AEE2DD93D3}"/>
              </a:ext>
            </a:extLst>
          </p:cNvPr>
          <p:cNvCxnSpPr>
            <a:cxnSpLocks/>
            <a:stCxn id="9" idx="3"/>
          </p:cNvCxnSpPr>
          <p:nvPr/>
        </p:nvCxnSpPr>
        <p:spPr>
          <a:xfrm>
            <a:off x="7859145" y="4837426"/>
            <a:ext cx="9530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0CF19D6D-90E0-C437-AB82-AE64FB93426A}"/>
              </a:ext>
            </a:extLst>
          </p:cNvPr>
          <p:cNvCxnSpPr>
            <a:cxnSpLocks/>
            <a:endCxn id="2" idx="1"/>
          </p:cNvCxnSpPr>
          <p:nvPr/>
        </p:nvCxnSpPr>
        <p:spPr>
          <a:xfrm>
            <a:off x="2981739" y="4837427"/>
            <a:ext cx="10361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矩形: 圆角 1">
            <a:extLst>
              <a:ext uri="{FF2B5EF4-FFF2-40B4-BE49-F238E27FC236}">
                <a16:creationId xmlns:a16="http://schemas.microsoft.com/office/drawing/2014/main" id="{E7CAA6DD-BD41-BF80-DBBD-FB29EFA234A2}"/>
              </a:ext>
            </a:extLst>
          </p:cNvPr>
          <p:cNvSpPr/>
          <p:nvPr/>
        </p:nvSpPr>
        <p:spPr>
          <a:xfrm>
            <a:off x="4017839" y="4490033"/>
            <a:ext cx="1496292" cy="694787"/>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Encoder</a:t>
            </a:r>
            <a:endParaRPr lang="zh-CN" altLang="en-US" sz="2400" b="1" dirty="0">
              <a:solidFill>
                <a:schemeClr val="tx1"/>
              </a:solidFill>
            </a:endParaRPr>
          </a:p>
        </p:txBody>
      </p:sp>
      <p:sp>
        <p:nvSpPr>
          <p:cNvPr id="9" name="矩形: 圆角 8">
            <a:extLst>
              <a:ext uri="{FF2B5EF4-FFF2-40B4-BE49-F238E27FC236}">
                <a16:creationId xmlns:a16="http://schemas.microsoft.com/office/drawing/2014/main" id="{5832C03D-BDEE-A761-79C7-DC516B759658}"/>
              </a:ext>
            </a:extLst>
          </p:cNvPr>
          <p:cNvSpPr/>
          <p:nvPr/>
        </p:nvSpPr>
        <p:spPr>
          <a:xfrm>
            <a:off x="6362853" y="4490033"/>
            <a:ext cx="1496292" cy="69478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Decoder</a:t>
            </a:r>
            <a:endParaRPr lang="zh-CN" altLang="en-US" sz="2400" b="1" dirty="0">
              <a:solidFill>
                <a:schemeClr val="tx1"/>
              </a:solidFill>
            </a:endParaRPr>
          </a:p>
        </p:txBody>
      </p:sp>
      <p:sp>
        <p:nvSpPr>
          <p:cNvPr id="20" name="矩形: 圆角 19">
            <a:extLst>
              <a:ext uri="{FF2B5EF4-FFF2-40B4-BE49-F238E27FC236}">
                <a16:creationId xmlns:a16="http://schemas.microsoft.com/office/drawing/2014/main" id="{1F428FE7-6633-C8AC-14AC-3CED63AB4757}"/>
              </a:ext>
            </a:extLst>
          </p:cNvPr>
          <p:cNvSpPr/>
          <p:nvPr/>
        </p:nvSpPr>
        <p:spPr>
          <a:xfrm>
            <a:off x="4694250" y="1627364"/>
            <a:ext cx="2356981" cy="86736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ysClr val="windowText" lastClr="000000"/>
                </a:solidFill>
              </a:rPr>
              <a:t>TRANSFORMER</a:t>
            </a:r>
            <a:endParaRPr lang="zh-CN" altLang="en-US" b="1" dirty="0">
              <a:solidFill>
                <a:sysClr val="windowText" lastClr="000000"/>
              </a:solidFill>
            </a:endParaRPr>
          </a:p>
        </p:txBody>
      </p:sp>
      <p:grpSp>
        <p:nvGrpSpPr>
          <p:cNvPr id="26" name="组合 25">
            <a:extLst>
              <a:ext uri="{FF2B5EF4-FFF2-40B4-BE49-F238E27FC236}">
                <a16:creationId xmlns:a16="http://schemas.microsoft.com/office/drawing/2014/main" id="{9C0C9655-64DA-60D3-809E-7B72E62BB4F2}"/>
              </a:ext>
            </a:extLst>
          </p:cNvPr>
          <p:cNvGrpSpPr/>
          <p:nvPr/>
        </p:nvGrpSpPr>
        <p:grpSpPr>
          <a:xfrm>
            <a:off x="1028701" y="4351437"/>
            <a:ext cx="1953038" cy="778791"/>
            <a:chOff x="976520" y="1466921"/>
            <a:chExt cx="1953038" cy="778791"/>
          </a:xfrm>
        </p:grpSpPr>
        <p:sp>
          <p:nvSpPr>
            <p:cNvPr id="27" name="文本框 26">
              <a:extLst>
                <a:ext uri="{FF2B5EF4-FFF2-40B4-BE49-F238E27FC236}">
                  <a16:creationId xmlns:a16="http://schemas.microsoft.com/office/drawing/2014/main" id="{3794CA7B-8551-6FE2-F950-ACF5B46E5BFD}"/>
                </a:ext>
              </a:extLst>
            </p:cNvPr>
            <p:cNvSpPr txBox="1"/>
            <p:nvPr/>
          </p:nvSpPr>
          <p:spPr>
            <a:xfrm>
              <a:off x="1028701" y="1466921"/>
              <a:ext cx="819978" cy="377687"/>
            </a:xfrm>
            <a:prstGeom prst="rect">
              <a:avLst/>
            </a:prstGeom>
            <a:noFill/>
            <a:ln>
              <a:solidFill>
                <a:schemeClr val="bg1"/>
              </a:solidFill>
            </a:ln>
          </p:spPr>
          <p:txBody>
            <a:bodyPr wrap="square" rtlCol="0">
              <a:spAutoFit/>
            </a:bodyPr>
            <a:lstStyle/>
            <a:p>
              <a:r>
                <a:rPr lang="en-US" altLang="zh-CN" dirty="0"/>
                <a:t>input</a:t>
              </a:r>
              <a:endParaRPr lang="zh-CN" altLang="en-US" dirty="0"/>
            </a:p>
          </p:txBody>
        </p:sp>
        <p:sp>
          <p:nvSpPr>
            <p:cNvPr id="28" name="文本框 27">
              <a:extLst>
                <a:ext uri="{FF2B5EF4-FFF2-40B4-BE49-F238E27FC236}">
                  <a16:creationId xmlns:a16="http://schemas.microsoft.com/office/drawing/2014/main" id="{EC816F7D-A071-6C0D-3F6A-1301BF6D2E53}"/>
                </a:ext>
              </a:extLst>
            </p:cNvPr>
            <p:cNvSpPr txBox="1"/>
            <p:nvPr/>
          </p:nvSpPr>
          <p:spPr>
            <a:xfrm>
              <a:off x="976520"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chemeClr val="tx1"/>
                  </a:solidFill>
                </a:rPr>
                <a:t>我是一个学生</a:t>
              </a:r>
            </a:p>
          </p:txBody>
        </p:sp>
      </p:grpSp>
      <p:grpSp>
        <p:nvGrpSpPr>
          <p:cNvPr id="29" name="组合 28">
            <a:extLst>
              <a:ext uri="{FF2B5EF4-FFF2-40B4-BE49-F238E27FC236}">
                <a16:creationId xmlns:a16="http://schemas.microsoft.com/office/drawing/2014/main" id="{C7784BDF-BFB8-63BB-B247-D9A5B6F098E0}"/>
              </a:ext>
            </a:extLst>
          </p:cNvPr>
          <p:cNvGrpSpPr/>
          <p:nvPr/>
        </p:nvGrpSpPr>
        <p:grpSpPr>
          <a:xfrm>
            <a:off x="8961008" y="4406028"/>
            <a:ext cx="1953038" cy="778791"/>
            <a:chOff x="8712476" y="1466921"/>
            <a:chExt cx="1953038" cy="778791"/>
          </a:xfrm>
        </p:grpSpPr>
        <p:sp>
          <p:nvSpPr>
            <p:cNvPr id="30" name="文本框 29">
              <a:extLst>
                <a:ext uri="{FF2B5EF4-FFF2-40B4-BE49-F238E27FC236}">
                  <a16:creationId xmlns:a16="http://schemas.microsoft.com/office/drawing/2014/main" id="{CBCCE598-35C2-B4B4-6532-9E429ADB93F4}"/>
                </a:ext>
              </a:extLst>
            </p:cNvPr>
            <p:cNvSpPr txBox="1"/>
            <p:nvPr/>
          </p:nvSpPr>
          <p:spPr>
            <a:xfrm>
              <a:off x="8712476" y="1466921"/>
              <a:ext cx="881269" cy="369332"/>
            </a:xfrm>
            <a:prstGeom prst="rect">
              <a:avLst/>
            </a:prstGeom>
            <a:noFill/>
            <a:ln>
              <a:solidFill>
                <a:schemeClr val="bg1"/>
              </a:solidFill>
            </a:ln>
          </p:spPr>
          <p:txBody>
            <a:bodyPr wrap="square" rtlCol="0">
              <a:spAutoFit/>
            </a:bodyPr>
            <a:lstStyle/>
            <a:p>
              <a:r>
                <a:rPr lang="en-US" altLang="zh-CN" dirty="0"/>
                <a:t>output</a:t>
              </a:r>
              <a:endParaRPr lang="zh-CN" altLang="en-US" dirty="0"/>
            </a:p>
          </p:txBody>
        </p:sp>
        <p:sp>
          <p:nvSpPr>
            <p:cNvPr id="32" name="文本框 31">
              <a:extLst>
                <a:ext uri="{FF2B5EF4-FFF2-40B4-BE49-F238E27FC236}">
                  <a16:creationId xmlns:a16="http://schemas.microsoft.com/office/drawing/2014/main" id="{C4774C8E-5CCB-B865-64C9-44613E7FC634}"/>
                </a:ext>
              </a:extLst>
            </p:cNvPr>
            <p:cNvSpPr txBox="1"/>
            <p:nvPr/>
          </p:nvSpPr>
          <p:spPr>
            <a:xfrm>
              <a:off x="8712476"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altLang="zh-CN" dirty="0">
                  <a:solidFill>
                    <a:schemeClr val="tx1"/>
                  </a:solidFill>
                </a:rPr>
                <a:t>I am a</a:t>
              </a:r>
              <a:r>
                <a:rPr lang="zh-CN" altLang="en-US" dirty="0">
                  <a:solidFill>
                    <a:schemeClr val="tx1"/>
                  </a:solidFill>
                </a:rPr>
                <a:t> </a:t>
              </a:r>
              <a:r>
                <a:rPr lang="en-US" altLang="zh-CN" dirty="0">
                  <a:solidFill>
                    <a:schemeClr val="tx1"/>
                  </a:solidFill>
                </a:rPr>
                <a:t>student</a:t>
              </a:r>
            </a:p>
          </p:txBody>
        </p:sp>
      </p:grpSp>
    </p:spTree>
    <p:extLst>
      <p:ext uri="{BB962C8B-B14F-4D97-AF65-F5344CB8AC3E}">
        <p14:creationId xmlns:p14="http://schemas.microsoft.com/office/powerpoint/2010/main" val="21782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472DEE6-AA75-624B-060D-5672D57B4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588" y="556622"/>
            <a:ext cx="4904168" cy="602971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E41F12FA-93EB-DF91-832C-762FC37EEBF5}"/>
              </a:ext>
            </a:extLst>
          </p:cNvPr>
          <p:cNvSpPr>
            <a:spLocks noGrp="1"/>
          </p:cNvSpPr>
          <p:nvPr>
            <p:ph type="body" idx="1"/>
          </p:nvPr>
        </p:nvSpPr>
        <p:spPr/>
        <p:txBody>
          <a:bodyPr/>
          <a:lstStyle/>
          <a:p>
            <a:r>
              <a:rPr lang="zh-CN" altLang="en-US" dirty="0"/>
              <a:t>模型结构</a:t>
            </a:r>
          </a:p>
        </p:txBody>
      </p:sp>
      <p:sp>
        <p:nvSpPr>
          <p:cNvPr id="3" name="矩形 2">
            <a:extLst>
              <a:ext uri="{FF2B5EF4-FFF2-40B4-BE49-F238E27FC236}">
                <a16:creationId xmlns:a16="http://schemas.microsoft.com/office/drawing/2014/main" id="{074AC5A6-589A-5A30-29B5-7E41A6A3A306}"/>
              </a:ext>
            </a:extLst>
          </p:cNvPr>
          <p:cNvSpPr/>
          <p:nvPr/>
        </p:nvSpPr>
        <p:spPr>
          <a:xfrm>
            <a:off x="2948247" y="2316481"/>
            <a:ext cx="2721425" cy="3607724"/>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Encoder</a:t>
            </a:r>
            <a:endParaRPr lang="zh-CN" altLang="en-US" b="1" dirty="0">
              <a:solidFill>
                <a:schemeClr val="tx1"/>
              </a:solidFill>
            </a:endParaRPr>
          </a:p>
        </p:txBody>
      </p:sp>
      <p:sp>
        <p:nvSpPr>
          <p:cNvPr id="4" name="矩形 3">
            <a:extLst>
              <a:ext uri="{FF2B5EF4-FFF2-40B4-BE49-F238E27FC236}">
                <a16:creationId xmlns:a16="http://schemas.microsoft.com/office/drawing/2014/main" id="{75007586-AEFE-FA53-358D-BF19757CC01D}"/>
              </a:ext>
            </a:extLst>
          </p:cNvPr>
          <p:cNvSpPr/>
          <p:nvPr/>
        </p:nvSpPr>
        <p:spPr>
          <a:xfrm>
            <a:off x="5770815" y="595746"/>
            <a:ext cx="2874421" cy="5328459"/>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altLang="zh-CN" b="1" dirty="0">
                <a:solidFill>
                  <a:schemeClr val="tx1"/>
                </a:solidFill>
              </a:rPr>
              <a:t>Decoder</a:t>
            </a:r>
            <a:endParaRPr lang="zh-CN" altLang="en-US" b="1" dirty="0">
              <a:solidFill>
                <a:schemeClr val="tx1"/>
              </a:solidFill>
            </a:endParaRPr>
          </a:p>
        </p:txBody>
      </p:sp>
    </p:spTree>
    <p:extLst>
      <p:ext uri="{BB962C8B-B14F-4D97-AF65-F5344CB8AC3E}">
        <p14:creationId xmlns:p14="http://schemas.microsoft.com/office/powerpoint/2010/main" val="228874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模型结构</a:t>
            </a:r>
          </a:p>
        </p:txBody>
      </p:sp>
      <p:grpSp>
        <p:nvGrpSpPr>
          <p:cNvPr id="131" name="组合 130">
            <a:extLst>
              <a:ext uri="{FF2B5EF4-FFF2-40B4-BE49-F238E27FC236}">
                <a16:creationId xmlns:a16="http://schemas.microsoft.com/office/drawing/2014/main" id="{F71809A7-BA0D-8A8A-FA4B-192FB3B8256A}"/>
              </a:ext>
            </a:extLst>
          </p:cNvPr>
          <p:cNvGrpSpPr/>
          <p:nvPr/>
        </p:nvGrpSpPr>
        <p:grpSpPr>
          <a:xfrm>
            <a:off x="481872" y="705409"/>
            <a:ext cx="7958317" cy="5927291"/>
            <a:chOff x="1335312" y="583489"/>
            <a:chExt cx="7958317" cy="5927291"/>
          </a:xfrm>
        </p:grpSpPr>
        <p:sp>
          <p:nvSpPr>
            <p:cNvPr id="9" name="矩形: 圆角 8">
              <a:extLst>
                <a:ext uri="{FF2B5EF4-FFF2-40B4-BE49-F238E27FC236}">
                  <a16:creationId xmlns:a16="http://schemas.microsoft.com/office/drawing/2014/main" id="{EF373848-6555-8DFD-7381-28F5E1E311DB}"/>
                </a:ext>
              </a:extLst>
            </p:cNvPr>
            <p:cNvSpPr/>
            <p:nvPr/>
          </p:nvSpPr>
          <p:spPr>
            <a:xfrm>
              <a:off x="1335312" y="1185948"/>
              <a:ext cx="7849834" cy="4725021"/>
            </a:xfrm>
            <a:prstGeom prst="roundRect">
              <a:avLst>
                <a:gd name="adj" fmla="val 8325"/>
              </a:avLst>
            </a:prstGeom>
            <a:ln w="76200"/>
          </p:spPr>
          <p:style>
            <a:lnRef idx="2">
              <a:schemeClr val="accent1"/>
            </a:lnRef>
            <a:fillRef idx="1">
              <a:schemeClr val="lt1"/>
            </a:fillRef>
            <a:effectRef idx="0">
              <a:schemeClr val="accent1"/>
            </a:effectRef>
            <a:fontRef idx="minor">
              <a:schemeClr val="dk1"/>
            </a:fontRef>
          </p:style>
          <p:txBody>
            <a:bodyPr rtlCol="0" anchor="t"/>
            <a:lstStyle/>
            <a:p>
              <a:r>
                <a:rPr lang="en-US" altLang="zh-CN" sz="2800" b="1" dirty="0">
                  <a:latin typeface="Arial Black" panose="020B0A04020102020204" pitchFamily="34" charset="0"/>
                </a:rPr>
                <a:t>Transformer</a:t>
              </a:r>
              <a:endParaRPr lang="zh-CN" altLang="en-US" sz="2800" b="1" dirty="0">
                <a:latin typeface="Arial Black" panose="020B0A04020102020204" pitchFamily="34" charset="0"/>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242560" y="1353431"/>
              <a:ext cx="3654705" cy="41726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6000333" y="1960330"/>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6</a:t>
              </a:r>
              <a:endParaRPr lang="zh-CN" altLang="en-US" b="1" dirty="0">
                <a:solidFill>
                  <a:schemeClr val="tx1"/>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6000333" y="2505371"/>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5</a:t>
              </a:r>
              <a:endParaRPr lang="zh-CN" altLang="en-US" b="1" dirty="0">
                <a:solidFill>
                  <a:schemeClr val="tx1"/>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7492875" y="230818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1842772" y="1974731"/>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6</a:t>
              </a:r>
              <a:endParaRPr lang="zh-CN" altLang="en-US" b="1" dirty="0">
                <a:solidFill>
                  <a:schemeClr val="tx1"/>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1842772" y="2519772"/>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5</a:t>
              </a:r>
              <a:endParaRPr lang="zh-CN" altLang="en-US" b="1" dirty="0">
                <a:solidFill>
                  <a:schemeClr val="tx1"/>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3335314" y="232258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p:cNvCxnSpPr>
            <p:nvPr/>
          </p:nvCxnSpPr>
          <p:spPr>
            <a:xfrm flipV="1">
              <a:off x="7452609" y="947031"/>
              <a:ext cx="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2266292" y="6141448"/>
              <a:ext cx="2138044" cy="369332"/>
            </a:xfrm>
            <a:prstGeom prst="rect">
              <a:avLst/>
            </a:prstGeom>
            <a:noFill/>
            <a:ln>
              <a:solidFill>
                <a:schemeClr val="bg1"/>
              </a:solidFill>
            </a:ln>
          </p:spPr>
          <p:txBody>
            <a:bodyPr wrap="square" rtlCol="0">
              <a:spAutoFit/>
            </a:bodyPr>
            <a:lstStyle/>
            <a:p>
              <a:r>
                <a:rPr lang="en-US" altLang="zh-CN" dirty="0"/>
                <a:t>Input:</a:t>
              </a:r>
              <a:r>
                <a:rPr lang="zh-CN" altLang="en-US" dirty="0">
                  <a:solidFill>
                    <a:schemeClr val="tx1"/>
                  </a:solidFill>
                </a:rPr>
                <a:t>我是一个学生</a:t>
              </a:r>
              <a:endParaRPr lang="zh-CN" altLang="en-US" dirty="0"/>
            </a:p>
          </p:txBody>
        </p:sp>
        <p:sp>
          <p:nvSpPr>
            <p:cNvPr id="70" name="矩形: 圆角 69">
              <a:extLst>
                <a:ext uri="{FF2B5EF4-FFF2-40B4-BE49-F238E27FC236}">
                  <a16:creationId xmlns:a16="http://schemas.microsoft.com/office/drawing/2014/main" id="{DB9A0109-593F-BD6F-65E1-3774916749D4}"/>
                </a:ext>
              </a:extLst>
            </p:cNvPr>
            <p:cNvSpPr/>
            <p:nvPr/>
          </p:nvSpPr>
          <p:spPr>
            <a:xfrm>
              <a:off x="1842772" y="3070847"/>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4</a:t>
              </a:r>
              <a:endParaRPr lang="zh-CN" altLang="en-US" b="1" dirty="0">
                <a:solidFill>
                  <a:schemeClr val="tx1"/>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1842772" y="3615888"/>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3</a:t>
              </a:r>
              <a:endParaRPr lang="zh-CN" altLang="en-US" b="1" dirty="0">
                <a:solidFill>
                  <a:schemeClr val="tx1"/>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3327799" y="288076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3335314" y="341870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1842772" y="4151077"/>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2</a:t>
              </a:r>
              <a:endParaRPr lang="zh-CN" altLang="en-US" b="1" dirty="0">
                <a:solidFill>
                  <a:schemeClr val="tx1"/>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1842772" y="4696118"/>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1</a:t>
              </a:r>
              <a:endParaRPr lang="zh-CN" altLang="en-US" b="1" dirty="0">
                <a:solidFill>
                  <a:schemeClr val="tx1"/>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3327799" y="396099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3335314" y="44989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6000333" y="3056002"/>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4</a:t>
              </a:r>
              <a:endParaRPr lang="zh-CN" altLang="en-US" b="1" dirty="0">
                <a:solidFill>
                  <a:schemeClr val="tx1"/>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6000333" y="3601043"/>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3</a:t>
              </a:r>
              <a:endParaRPr lang="zh-CN" altLang="en-US" b="1" dirty="0">
                <a:solidFill>
                  <a:schemeClr val="tx1"/>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7492875" y="340385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7485358" y="286312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6000333" y="4151077"/>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2</a:t>
              </a:r>
              <a:endParaRPr lang="zh-CN" altLang="en-US" b="1" dirty="0">
                <a:solidFill>
                  <a:schemeClr val="tx1"/>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6000333" y="4696118"/>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1</a:t>
              </a:r>
              <a:endParaRPr lang="zh-CN" altLang="en-US" b="1" dirty="0">
                <a:solidFill>
                  <a:schemeClr val="tx1"/>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7492875" y="44989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7485358" y="395819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7448799" y="176421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3" name="矩形: 圆角 92">
              <a:extLst>
                <a:ext uri="{FF2B5EF4-FFF2-40B4-BE49-F238E27FC236}">
                  <a16:creationId xmlns:a16="http://schemas.microsoft.com/office/drawing/2014/main" id="{C036CEC1-1854-5FB8-0A12-15A57B105E4E}"/>
                </a:ext>
              </a:extLst>
            </p:cNvPr>
            <p:cNvSpPr/>
            <p:nvPr/>
          </p:nvSpPr>
          <p:spPr>
            <a:xfrm>
              <a:off x="1842772" y="5314273"/>
              <a:ext cx="4397315" cy="418267"/>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Input Embedding+ Positional Encoding</a:t>
              </a:r>
              <a:endParaRPr lang="zh-CN" altLang="en-US" b="1" dirty="0">
                <a:solidFill>
                  <a:schemeClr val="tx1"/>
                </a:solidFill>
              </a:endParaRPr>
            </a:p>
          </p:txBody>
        </p:sp>
        <p:cxnSp>
          <p:nvCxnSpPr>
            <p:cNvPr id="95" name="直接箭头连接符 94">
              <a:extLst>
                <a:ext uri="{FF2B5EF4-FFF2-40B4-BE49-F238E27FC236}">
                  <a16:creationId xmlns:a16="http://schemas.microsoft.com/office/drawing/2014/main" id="{3E86311F-23D0-95AC-9D5D-073558E74E7D}"/>
                </a:ext>
              </a:extLst>
            </p:cNvPr>
            <p:cNvCxnSpPr>
              <a:cxnSpLocks/>
              <a:endCxn id="77" idx="2"/>
            </p:cNvCxnSpPr>
            <p:nvPr/>
          </p:nvCxnSpPr>
          <p:spPr>
            <a:xfrm flipV="1">
              <a:off x="3335314" y="505711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4827855" y="215522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4827855" y="215522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4827855" y="215522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4827855" y="215522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4827855" y="215522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4827855" y="214082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3335314" y="572941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6153877" y="583489"/>
              <a:ext cx="3139752" cy="369332"/>
            </a:xfrm>
            <a:prstGeom prst="rect">
              <a:avLst/>
            </a:prstGeom>
            <a:noFill/>
            <a:ln>
              <a:solidFill>
                <a:schemeClr val="bg1"/>
              </a:solidFill>
            </a:ln>
          </p:spPr>
          <p:txBody>
            <a:bodyPr wrap="square" rtlCol="0">
              <a:spAutoFit/>
            </a:bodyPr>
            <a:lstStyle/>
            <a:p>
              <a:r>
                <a:rPr lang="en-US" altLang="zh-CN" dirty="0" err="1"/>
                <a:t>Output:</a:t>
              </a:r>
              <a:r>
                <a:rPr lang="en-US" altLang="zh-CN" dirty="0" err="1">
                  <a:solidFill>
                    <a:schemeClr val="tx1"/>
                  </a:solidFill>
                </a:rPr>
                <a:t>I</a:t>
              </a:r>
              <a:r>
                <a:rPr lang="en-US" altLang="zh-CN" dirty="0">
                  <a:solidFill>
                    <a:schemeClr val="tx1"/>
                  </a:solidFill>
                </a:rPr>
                <a:t> am a</a:t>
              </a:r>
              <a:r>
                <a:rPr lang="zh-CN" altLang="en-US" dirty="0">
                  <a:solidFill>
                    <a:schemeClr val="tx1"/>
                  </a:solidFill>
                </a:rPr>
                <a:t> </a:t>
              </a:r>
              <a:r>
                <a:rPr lang="en-US" altLang="zh-CN" dirty="0">
                  <a:solidFill>
                    <a:schemeClr val="tx1"/>
                  </a:solidFill>
                </a:rPr>
                <a:t>student</a:t>
              </a:r>
              <a:endParaRPr lang="zh-CN" altLang="en-US" dirty="0"/>
            </a:p>
          </p:txBody>
        </p:sp>
      </p:gr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tx1"/>
                    </a:solidFill>
                  </a:rPr>
                  <a:t>Encoder Layer</a:t>
                </a:r>
                <a:endParaRPr lang="zh-CN" altLang="en-US" sz="1200" b="1" dirty="0">
                  <a:solidFill>
                    <a:schemeClr val="tx1"/>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Feed Forward Neural Network</a:t>
                </a:r>
                <a:endParaRPr lang="zh-CN" altLang="en-US" sz="1200" b="1" dirty="0">
                  <a:solidFill>
                    <a:schemeClr val="tx1"/>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Self-Attention</a:t>
                </a:r>
                <a:endParaRPr lang="zh-CN" altLang="en-US" sz="1200" b="1" dirty="0">
                  <a:solidFill>
                    <a:schemeClr val="tx1"/>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tx1"/>
                  </a:solidFill>
                </a:rPr>
                <a:t>Decoder Layer</a:t>
              </a:r>
              <a:endParaRPr lang="zh-CN" altLang="en-US" sz="1200" b="1" dirty="0">
                <a:solidFill>
                  <a:schemeClr val="tx1"/>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Feed Forward Neural Network</a:t>
              </a:r>
              <a:endParaRPr lang="zh-CN" altLang="en-US" sz="1200" b="1" dirty="0">
                <a:solidFill>
                  <a:schemeClr val="tx1"/>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Self-Attention</a:t>
              </a:r>
              <a:endParaRPr lang="zh-CN" altLang="en-US" sz="1200" b="1" dirty="0">
                <a:solidFill>
                  <a:schemeClr val="tx1"/>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Encoder-Decoder Attention</a:t>
              </a:r>
              <a:endParaRPr lang="zh-CN" altLang="en-US" sz="1200" b="1" dirty="0">
                <a:solidFill>
                  <a:schemeClr val="tx1"/>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845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B87B5416-175D-A7A1-1F54-B9F86D73B5FE}"/>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cxnSp>
        <p:nvCxnSpPr>
          <p:cNvPr id="6" name="直接箭头连接符 5">
            <a:extLst>
              <a:ext uri="{FF2B5EF4-FFF2-40B4-BE49-F238E27FC236}">
                <a16:creationId xmlns:a16="http://schemas.microsoft.com/office/drawing/2014/main" id="{B6E913D3-C9F7-CEC0-CDB4-0132E51A8729}"/>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3" name="矩形: 圆角 92">
            <a:extLst>
              <a:ext uri="{FF2B5EF4-FFF2-40B4-BE49-F238E27FC236}">
                <a16:creationId xmlns:a16="http://schemas.microsoft.com/office/drawing/2014/main" id="{C036CEC1-1854-5FB8-0A12-15A57B105E4E}"/>
              </a:ext>
            </a:extLst>
          </p:cNvPr>
          <p:cNvSpPr/>
          <p:nvPr/>
        </p:nvSpPr>
        <p:spPr>
          <a:xfrm>
            <a:off x="491432" y="3985540"/>
            <a:ext cx="8918856" cy="20259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solidFill>
              </a:rPr>
              <a:t>Input Embedding+ Positional Encoding</a:t>
            </a:r>
            <a:endParaRPr lang="zh-CN" altLang="en-US" sz="4000" b="1" dirty="0">
              <a:solidFill>
                <a:schemeClr val="tx1"/>
              </a:solidFill>
            </a:endParaRPr>
          </a:p>
        </p:txBody>
      </p:sp>
    </p:spTree>
    <p:extLst>
      <p:ext uri="{BB962C8B-B14F-4D97-AF65-F5344CB8AC3E}">
        <p14:creationId xmlns:p14="http://schemas.microsoft.com/office/powerpoint/2010/main" val="10385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2.08333E-7 4.81481E-6 L 0.11914 -0.28195 " pathEditMode="relative" rAng="0" ptsTypes="AA">
                                      <p:cBhvr>
                                        <p:cTn id="6" dur="500" fill="hold"/>
                                        <p:tgtEl>
                                          <p:spTgt spid="93"/>
                                        </p:tgtEl>
                                        <p:attrNameLst>
                                          <p:attrName>ppt_x</p:attrName>
                                          <p:attrName>ppt_y</p:attrName>
                                        </p:attrNameLst>
                                      </p:cBhvr>
                                      <p:rCtr x="5951"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lnDef>
      <a:spPr>
        <a:ln w="28575">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2359</TotalTime>
  <Words>3196</Words>
  <Application>Microsoft Office PowerPoint</Application>
  <PresentationFormat>宽屏</PresentationFormat>
  <Paragraphs>655</Paragraphs>
  <Slides>45</Slides>
  <Notes>9</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45</vt:i4>
      </vt:variant>
    </vt:vector>
  </HeadingPairs>
  <TitlesOfParts>
    <vt:vector size="63" baseType="lpstr">
      <vt:lpstr>-apple-system</vt:lpstr>
      <vt:lpstr>PingFang SC</vt:lpstr>
      <vt:lpstr>SF Mono</vt:lpstr>
      <vt:lpstr>等线</vt:lpstr>
      <vt:lpstr>微软雅黑</vt:lpstr>
      <vt:lpstr>Arial</vt:lpstr>
      <vt:lpstr>Arial Black</vt:lpstr>
      <vt:lpstr>Arial Narrow</vt:lpstr>
      <vt:lpstr>Cambria Math</vt:lpstr>
      <vt:lpstr>Consolas</vt:lpstr>
      <vt:lpstr>Corbel</vt:lpstr>
      <vt:lpstr>Helvetica</vt:lpstr>
      <vt:lpstr>Noto Serif</vt:lpstr>
      <vt:lpstr>Raleway</vt:lpstr>
      <vt:lpstr>Times New Roman</vt:lpstr>
      <vt:lpstr>Wingdings</vt:lpstr>
      <vt:lpstr>Wingdings 2</vt:lpstr>
      <vt:lpstr>框架</vt:lpstr>
      <vt:lpstr>Transformer</vt:lpstr>
      <vt:lpstr>目录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dc:title>
  <dc:creator>宇 赵</dc:creator>
  <cp:lastModifiedBy>Yu Zorina</cp:lastModifiedBy>
  <cp:revision>346</cp:revision>
  <dcterms:created xsi:type="dcterms:W3CDTF">2023-07-27T08:23:13Z</dcterms:created>
  <dcterms:modified xsi:type="dcterms:W3CDTF">2024-10-30T22:07:57Z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(3)IKbcVoaRxsF+L+jZMahDfHHYrLcm5tGn0SPj+7YtAAMHGnJpX/laCRgVm9czV1MAAfhE/WYb
tPy1rGtexm9cPxjKLWjSpa5hBGp+v+kMa7cjxmiI6dUpom2TaeXbdCKQs5gcr2Vwg33fIfMY
iuAm6p25nwVFaA4qO/hvTjxS4mi/bBEpKS+pTeA1vRfsV9CX4KS83S8SwEURpXoq2pnitdRq
133K/Ey6f3Ikt31rtK</vt:lpwstr>
  </property>
  <property fmtid="{D5CDD505-2E9C-101B-9397-08002B2CF9AE}" pid="3" name="_2015_ms_pID_7253431">
    <vt:lpwstr>dlLEuclvTCmzv4KQFDHifTUt3PklW7I2GKjz0zjGwO4TJlTSsPzkDc
ieZSRLlylsEa4wf7MVBypW3q2mUxRBtRZoVFl69IlfiXwKAhA84+u5ml8dty9sqO/PDEjwwH
991tRwa4MXARCdB7rg3NJgbSfovdRnQc34ZLuORMfe96aLL1/ZbOdhlzFLZfj5sTvjlg0spn
5eQ2QdTVklQw/C192Wm44dT5aUMRTvVCRKbD</vt:lpwstr>
  </property>
  <property fmtid="{D5CDD505-2E9C-101B-9397-08002B2CF9AE}" pid="4" name="_2015_ms_pID_7253432">
    <vt:lpwstr>IhZISaYECXo8SNddr4OToJE=</vt:lpwstr>
  </property>
</Properties>
</file>